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143500" cx="9144000"/>
  <p:notesSz cx="6858000" cy="9144000"/>
  <p:embeddedFontLst>
    <p:embeddedFont>
      <p:font typeface="Raleway"/>
      <p:regular r:id="rId45"/>
      <p:bold r:id="rId46"/>
      <p:italic r:id="rId47"/>
      <p:boldItalic r:id="rId48"/>
    </p:embeddedFont>
    <p:embeddedFont>
      <p:font typeface="Roboto"/>
      <p:regular r:id="rId49"/>
      <p:bold r:id="rId50"/>
      <p:italic r:id="rId51"/>
      <p:boldItalic r:id="rId52"/>
    </p:embeddedFont>
    <p:embeddedFont>
      <p:font typeface="Josefin Sans SemiBold"/>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Raleway-bold.fntdata"/><Relationship Id="rId45"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boldItalic.fntdata"/><Relationship Id="rId47" Type="http://schemas.openxmlformats.org/officeDocument/2006/relationships/font" Target="fonts/Raleway-italic.fntdata"/><Relationship Id="rId49" Type="http://schemas.openxmlformats.org/officeDocument/2006/relationships/font" Target="fonts/Robot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JosefinSansSemiBold-regular.fntdata"/><Relationship Id="rId52" Type="http://schemas.openxmlformats.org/officeDocument/2006/relationships/font" Target="fonts/Roboto-boldItalic.fntdata"/><Relationship Id="rId11" Type="http://schemas.openxmlformats.org/officeDocument/2006/relationships/slide" Target="slides/slide5.xml"/><Relationship Id="rId55" Type="http://schemas.openxmlformats.org/officeDocument/2006/relationships/font" Target="fonts/JosefinSansSemiBold-italic.fntdata"/><Relationship Id="rId10" Type="http://schemas.openxmlformats.org/officeDocument/2006/relationships/slide" Target="slides/slide4.xml"/><Relationship Id="rId54" Type="http://schemas.openxmlformats.org/officeDocument/2006/relationships/font" Target="fonts/JosefinSansSemiBold-bold.fntdata"/><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font" Target="fonts/JosefinSansSemiBold-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fa30138a3c_0_1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fa30138a3c_0_1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2575d6204e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2575d6204e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08e6f6278a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08e6f6278a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08e6f6278a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08e6f6278a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fa30138a3c_0_13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0" name="Google Shape;270;gfa30138a3c_0_13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1a71f0280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1a71f0280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f3ebb6ef3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f3ebb6ef3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fa30138a3c_0_14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1" name="Google Shape;291;gfa30138a3c_0_14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0d12a0df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0d12a0df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f3ebb6ef3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f3ebb6ef3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f3ebb6ef3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f3ebb6ef3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8e6f627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08e6f627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f3ebb6ef3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f3ebb6ef3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f3ebb6ef3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f3ebb6ef3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f3ebb6ef3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f3ebb6ef3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f3ebb6ef3c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f3ebb6ef3c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2575d6204e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2575d6204e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8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fa30138a3c_0_14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4" name="Google Shape;354;gfa30138a3c_0_14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f3ebb6ef3c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f3ebb6ef3c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2575d6204e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2575d6204e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f3ebb6ef3c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f3ebb6ef3c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f3ebb6ef3c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f3ebb6ef3c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08e6f6278a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Thanks to all those that were involved</a:t>
            </a:r>
            <a:endParaRPr/>
          </a:p>
        </p:txBody>
      </p:sp>
      <p:sp>
        <p:nvSpPr>
          <p:cNvPr id="166" name="Google Shape;166;g108e6f6278a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2575d6204e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2575d6204e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f3ebb6ef3c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f3ebb6ef3c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0d12a0df4f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0d12a0df4f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10c75581b49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02" name="Google Shape;402;g10c75581b49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f3ebb6ef3c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f3ebb6ef3c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0ec78eb07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0ec78eb07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0c6255e391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10c6255e391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fa30138a3c_0_15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6" name="Google Shape;426;gfa30138a3c_0_15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f3ebb6ef3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f3ebb6ef3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f3ebb6ef3c_0_1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4" name="Google Shape;174;gf3ebb6ef3c_0_10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f3ebb6ef3c_0_1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2" name="Google Shape;182;gf3ebb6ef3c_0_1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8e6f6278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08e6f6278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5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08e6f6278a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7" name="Google Shape;197;g108e6f6278a_0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08e6f6278a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08e6f6278a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f3ebb6ef3c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f3ebb6ef3c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TITLE_4">
    <p:spTree>
      <p:nvGrpSpPr>
        <p:cNvPr id="50" name="Shape 50"/>
        <p:cNvGrpSpPr/>
        <p:nvPr/>
      </p:nvGrpSpPr>
      <p:grpSpPr>
        <a:xfrm>
          <a:off x="0" y="0"/>
          <a:ext cx="0" cy="0"/>
          <a:chOff x="0" y="0"/>
          <a:chExt cx="0" cy="0"/>
        </a:xfrm>
      </p:grpSpPr>
      <p:sp>
        <p:nvSpPr>
          <p:cNvPr id="51" name="Google Shape;51;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2" name="Google Shape;52;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 name="Google Shape;53;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5">
    <p:bg>
      <p:bgPr>
        <a:solidFill>
          <a:schemeClr val="lt1"/>
        </a:solidFill>
      </p:bgPr>
    </p:bg>
    <p:spTree>
      <p:nvGrpSpPr>
        <p:cNvPr id="54" name="Shape 54"/>
        <p:cNvGrpSpPr/>
        <p:nvPr/>
      </p:nvGrpSpPr>
      <p:grpSpPr>
        <a:xfrm>
          <a:off x="0" y="0"/>
          <a:ext cx="0" cy="0"/>
          <a:chOff x="0" y="0"/>
          <a:chExt cx="0" cy="0"/>
        </a:xfrm>
      </p:grpSpPr>
      <p:sp>
        <p:nvSpPr>
          <p:cNvPr id="55" name="Google Shape;55;p14"/>
          <p:cNvSpPr/>
          <p:nvPr/>
        </p:nvSpPr>
        <p:spPr>
          <a:xfrm>
            <a:off x="1" y="0"/>
            <a:ext cx="2577600" cy="5143500"/>
          </a:xfrm>
          <a:prstGeom prst="rect">
            <a:avLst/>
          </a:prstGeom>
          <a:gradFill>
            <a:gsLst>
              <a:gs pos="0">
                <a:schemeClr val="lt1"/>
              </a:gs>
              <a:gs pos="87000">
                <a:srgbClr val="F2F2F2"/>
              </a:gs>
              <a:gs pos="100000">
                <a:srgbClr val="F2F2F2"/>
              </a:gs>
            </a:gsLst>
            <a:lin ang="7799903"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6" name="Google Shape;56;p14"/>
          <p:cNvSpPr txBox="1"/>
          <p:nvPr>
            <p:ph idx="1" type="subTitle"/>
          </p:nvPr>
        </p:nvSpPr>
        <p:spPr>
          <a:xfrm>
            <a:off x="3666701" y="1833014"/>
            <a:ext cx="5080200" cy="792600"/>
          </a:xfrm>
          <a:prstGeom prst="rect">
            <a:avLst/>
          </a:prstGeom>
          <a:noFill/>
          <a:ln>
            <a:noFill/>
          </a:ln>
        </p:spPr>
        <p:txBody>
          <a:bodyPr anchorCtr="0" anchor="t" bIns="91425" lIns="91425" spcFirstLastPara="1" rIns="91425" wrap="square" tIns="91425">
            <a:normAutofit/>
          </a:bodyPr>
          <a:lstStyle>
            <a:lvl1pPr lvl="0" marR="0" rtl="0" algn="ctr">
              <a:lnSpc>
                <a:spcPct val="100000"/>
              </a:lnSpc>
              <a:spcBef>
                <a:spcPts val="0"/>
              </a:spcBef>
              <a:spcAft>
                <a:spcPts val="0"/>
              </a:spcAft>
              <a:buClr>
                <a:schemeClr val="lt2"/>
              </a:buClr>
              <a:buSzPts val="2800"/>
              <a:buFont typeface="Arial"/>
              <a:buNone/>
              <a:defRPr b="0" i="0" sz="2800" u="none" cap="none" strike="noStrike">
                <a:solidFill>
                  <a:schemeClr val="accent1"/>
                </a:solidFill>
                <a:latin typeface="Arial"/>
                <a:ea typeface="Arial"/>
                <a:cs typeface="Arial"/>
                <a:sym typeface="Arial"/>
              </a:defRPr>
            </a:lvl1pPr>
            <a:lvl2pPr lvl="1"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2pPr>
            <a:lvl3pPr lvl="2"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3pPr>
            <a:lvl4pPr lvl="3"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4pPr>
            <a:lvl5pPr lvl="4"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5pPr>
            <a:lvl6pPr lvl="5"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6pPr>
            <a:lvl7pPr lvl="6"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7pPr>
            <a:lvl8pPr lvl="7"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8pPr>
            <a:lvl9pPr lvl="8"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8" name="Google Shape;58;p14"/>
          <p:cNvPicPr preferRelativeResize="0"/>
          <p:nvPr/>
        </p:nvPicPr>
        <p:blipFill rotWithShape="1">
          <a:blip r:embed="rId2">
            <a:alphaModFix/>
          </a:blip>
          <a:srcRect b="0" l="0" r="0" t="37003"/>
          <a:stretch/>
        </p:blipFill>
        <p:spPr>
          <a:xfrm>
            <a:off x="-63335" y="1065476"/>
            <a:ext cx="2672528" cy="4118776"/>
          </a:xfrm>
          <a:prstGeom prst="rect">
            <a:avLst/>
          </a:prstGeom>
          <a:noFill/>
          <a:ln>
            <a:noFill/>
          </a:ln>
        </p:spPr>
      </p:pic>
      <p:pic>
        <p:nvPicPr>
          <p:cNvPr id="59" name="Google Shape;59;p14"/>
          <p:cNvPicPr preferRelativeResize="0"/>
          <p:nvPr/>
        </p:nvPicPr>
        <p:blipFill rotWithShape="1">
          <a:blip r:embed="rId3">
            <a:alphaModFix/>
          </a:blip>
          <a:srcRect b="0" l="0" r="0" t="0"/>
          <a:stretch/>
        </p:blipFill>
        <p:spPr>
          <a:xfrm>
            <a:off x="7112095" y="391717"/>
            <a:ext cx="1634713" cy="1634713"/>
          </a:xfrm>
          <a:prstGeom prst="rect">
            <a:avLst/>
          </a:prstGeom>
          <a:noFill/>
          <a:ln>
            <a:noFill/>
          </a:ln>
        </p:spPr>
      </p:pic>
      <p:pic>
        <p:nvPicPr>
          <p:cNvPr id="60" name="Google Shape;60;p14"/>
          <p:cNvPicPr preferRelativeResize="0"/>
          <p:nvPr/>
        </p:nvPicPr>
        <p:blipFill rotWithShape="1">
          <a:blip r:embed="rId4">
            <a:alphaModFix/>
          </a:blip>
          <a:srcRect b="62605" l="0" r="0" t="27583"/>
          <a:stretch/>
        </p:blipFill>
        <p:spPr>
          <a:xfrm>
            <a:off x="4889435" y="3328253"/>
            <a:ext cx="4445318" cy="106598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_3">
    <p:spTree>
      <p:nvGrpSpPr>
        <p:cNvPr id="61" name="Shape 61"/>
        <p:cNvGrpSpPr/>
        <p:nvPr/>
      </p:nvGrpSpPr>
      <p:grpSpPr>
        <a:xfrm>
          <a:off x="0" y="0"/>
          <a:ext cx="0" cy="0"/>
          <a:chOff x="0" y="0"/>
          <a:chExt cx="0" cy="0"/>
        </a:xfrm>
      </p:grpSpPr>
      <p:sp>
        <p:nvSpPr>
          <p:cNvPr id="62" name="Google Shape;62;p15"/>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5"/>
          <p:cNvSpPr/>
          <p:nvPr/>
        </p:nvSpPr>
        <p:spPr>
          <a:xfrm flipH="1">
            <a:off x="8246400" y="4245875"/>
            <a:ext cx="897600" cy="897600"/>
          </a:xfrm>
          <a:prstGeom prst="round1Rect">
            <a:avLst>
              <a:gd fmla="val 16667" name="adj"/>
            </a:avLst>
          </a:prstGeom>
          <a:solidFill>
            <a:schemeClr val="lt1">
              <a:alpha val="6784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5"/>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65" name="Google Shape;65;p15"/>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400"/>
              <a:buFont typeface="Josefin Sans SemiBold"/>
              <a:buNone/>
              <a:defRPr sz="2400">
                <a:solidFill>
                  <a:schemeClr val="lt1"/>
                </a:solidFill>
                <a:latin typeface="Josefin Sans SemiBold"/>
                <a:ea typeface="Josefin Sans SemiBold"/>
                <a:cs typeface="Josefin Sans SemiBold"/>
                <a:sym typeface="Josefin Sans SemiBold"/>
              </a:defRPr>
            </a:lvl1pPr>
            <a:lvl2pPr lvl="1" rtl="0" algn="l">
              <a:lnSpc>
                <a:spcPct val="100000"/>
              </a:lnSpc>
              <a:spcBef>
                <a:spcPts val="0"/>
              </a:spcBef>
              <a:spcAft>
                <a:spcPts val="0"/>
              </a:spcAft>
              <a:buClr>
                <a:schemeClr val="lt1"/>
              </a:buClr>
              <a:buSzPts val="1800"/>
              <a:buNone/>
              <a:defRPr sz="1800">
                <a:solidFill>
                  <a:schemeClr val="lt1"/>
                </a:solidFill>
              </a:defRPr>
            </a:lvl2pPr>
            <a:lvl3pPr lvl="2" rtl="0" algn="l">
              <a:lnSpc>
                <a:spcPct val="100000"/>
              </a:lnSpc>
              <a:spcBef>
                <a:spcPts val="0"/>
              </a:spcBef>
              <a:spcAft>
                <a:spcPts val="0"/>
              </a:spcAft>
              <a:buClr>
                <a:schemeClr val="lt1"/>
              </a:buClr>
              <a:buSzPts val="1800"/>
              <a:buNone/>
              <a:defRPr sz="1800">
                <a:solidFill>
                  <a:schemeClr val="lt1"/>
                </a:solidFill>
              </a:defRPr>
            </a:lvl3pPr>
            <a:lvl4pPr lvl="3" rtl="0" algn="l">
              <a:lnSpc>
                <a:spcPct val="100000"/>
              </a:lnSpc>
              <a:spcBef>
                <a:spcPts val="0"/>
              </a:spcBef>
              <a:spcAft>
                <a:spcPts val="0"/>
              </a:spcAft>
              <a:buClr>
                <a:schemeClr val="lt1"/>
              </a:buClr>
              <a:buSzPts val="1800"/>
              <a:buNone/>
              <a:defRPr sz="1800">
                <a:solidFill>
                  <a:schemeClr val="lt1"/>
                </a:solidFill>
              </a:defRPr>
            </a:lvl4pPr>
            <a:lvl5pPr lvl="4" rtl="0" algn="l">
              <a:lnSpc>
                <a:spcPct val="100000"/>
              </a:lnSpc>
              <a:spcBef>
                <a:spcPts val="0"/>
              </a:spcBef>
              <a:spcAft>
                <a:spcPts val="0"/>
              </a:spcAft>
              <a:buClr>
                <a:schemeClr val="lt1"/>
              </a:buClr>
              <a:buSzPts val="1800"/>
              <a:buNone/>
              <a:defRPr sz="1800">
                <a:solidFill>
                  <a:schemeClr val="lt1"/>
                </a:solidFill>
              </a:defRPr>
            </a:lvl5pPr>
            <a:lvl6pPr lvl="5" rtl="0" algn="l">
              <a:lnSpc>
                <a:spcPct val="100000"/>
              </a:lnSpc>
              <a:spcBef>
                <a:spcPts val="0"/>
              </a:spcBef>
              <a:spcAft>
                <a:spcPts val="0"/>
              </a:spcAft>
              <a:buClr>
                <a:schemeClr val="lt1"/>
              </a:buClr>
              <a:buSzPts val="1800"/>
              <a:buNone/>
              <a:defRPr sz="1800">
                <a:solidFill>
                  <a:schemeClr val="lt1"/>
                </a:solidFill>
              </a:defRPr>
            </a:lvl6pPr>
            <a:lvl7pPr lvl="6" rtl="0" algn="l">
              <a:lnSpc>
                <a:spcPct val="100000"/>
              </a:lnSpc>
              <a:spcBef>
                <a:spcPts val="0"/>
              </a:spcBef>
              <a:spcAft>
                <a:spcPts val="0"/>
              </a:spcAft>
              <a:buClr>
                <a:schemeClr val="lt1"/>
              </a:buClr>
              <a:buSzPts val="1800"/>
              <a:buNone/>
              <a:defRPr sz="1800">
                <a:solidFill>
                  <a:schemeClr val="lt1"/>
                </a:solidFill>
              </a:defRPr>
            </a:lvl7pPr>
            <a:lvl8pPr lvl="7" rtl="0" algn="l">
              <a:lnSpc>
                <a:spcPct val="100000"/>
              </a:lnSpc>
              <a:spcBef>
                <a:spcPts val="0"/>
              </a:spcBef>
              <a:spcAft>
                <a:spcPts val="0"/>
              </a:spcAft>
              <a:buClr>
                <a:schemeClr val="lt1"/>
              </a:buClr>
              <a:buSzPts val="1800"/>
              <a:buNone/>
              <a:defRPr sz="1800">
                <a:solidFill>
                  <a:schemeClr val="lt1"/>
                </a:solidFill>
              </a:defRPr>
            </a:lvl8pPr>
            <a:lvl9pPr lvl="8" rtl="0" algn="l">
              <a:lnSpc>
                <a:spcPct val="100000"/>
              </a:lnSpc>
              <a:spcBef>
                <a:spcPts val="0"/>
              </a:spcBef>
              <a:spcAft>
                <a:spcPts val="0"/>
              </a:spcAft>
              <a:buClr>
                <a:schemeClr val="lt1"/>
              </a:buClr>
              <a:buSzPts val="1800"/>
              <a:buNone/>
              <a:defRPr sz="1800">
                <a:solidFill>
                  <a:schemeClr val="lt1"/>
                </a:solidFill>
              </a:defRPr>
            </a:lvl9pPr>
          </a:lstStyle>
          <a:p/>
        </p:txBody>
      </p:sp>
      <p:sp>
        <p:nvSpPr>
          <p:cNvPr id="66" name="Google Shape;66;p1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sp>
        <p:nvSpPr>
          <p:cNvPr id="72" name="Google Shape;72;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73" name="Google Shape;73;p17"/>
          <p:cNvSpPr txBox="1"/>
          <p:nvPr>
            <p:ph idx="12" type="sldNum"/>
          </p:nvPr>
        </p:nvSpPr>
        <p:spPr>
          <a:xfrm>
            <a:off x="8637600" y="4310025"/>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74" name="Google Shape;74;p17"/>
          <p:cNvPicPr preferRelativeResize="0"/>
          <p:nvPr/>
        </p:nvPicPr>
        <p:blipFill rotWithShape="1">
          <a:blip r:embed="rId2">
            <a:alphaModFix/>
          </a:blip>
          <a:srcRect b="0" l="0" r="0" t="0"/>
          <a:stretch/>
        </p:blipFill>
        <p:spPr>
          <a:xfrm>
            <a:off x="8016240" y="4306129"/>
            <a:ext cx="981871" cy="981871"/>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5" name="Shape 75"/>
        <p:cNvGrpSpPr/>
        <p:nvPr/>
      </p:nvGrpSpPr>
      <p:grpSpPr>
        <a:xfrm>
          <a:off x="0" y="0"/>
          <a:ext cx="0" cy="0"/>
          <a:chOff x="0" y="0"/>
          <a:chExt cx="0" cy="0"/>
        </a:xfrm>
      </p:grpSpPr>
      <p:sp>
        <p:nvSpPr>
          <p:cNvPr id="76" name="Google Shape;76;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77" name="Google Shape;77;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dk1"/>
                </a:solidFill>
                <a:latin typeface="Arial"/>
                <a:ea typeface="Arial"/>
                <a:cs typeface="Arial"/>
                <a:sym typeface="Arial"/>
              </a:defRPr>
            </a:lvl1pPr>
            <a:lvl2pPr indent="-317500" lvl="1" marL="9144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1600"/>
              </a:spcBef>
              <a:spcAft>
                <a:spcPts val="160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78" name="Google Shape;78;p18"/>
          <p:cNvSpPr txBox="1"/>
          <p:nvPr>
            <p:ph idx="12" type="sldNum"/>
          </p:nvPr>
        </p:nvSpPr>
        <p:spPr>
          <a:xfrm>
            <a:off x="8637600" y="4310025"/>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7F7F7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79" name="Google Shape;79;p18"/>
          <p:cNvPicPr preferRelativeResize="0"/>
          <p:nvPr/>
        </p:nvPicPr>
        <p:blipFill rotWithShape="1">
          <a:blip r:embed="rId2">
            <a:alphaModFix/>
          </a:blip>
          <a:srcRect b="0" l="0" r="0" t="0"/>
          <a:stretch/>
        </p:blipFill>
        <p:spPr>
          <a:xfrm>
            <a:off x="8016240" y="4306129"/>
            <a:ext cx="981871" cy="981871"/>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80" name="Shape 80"/>
        <p:cNvGrpSpPr/>
        <p:nvPr/>
      </p:nvGrpSpPr>
      <p:grpSpPr>
        <a:xfrm>
          <a:off x="0" y="0"/>
          <a:ext cx="0" cy="0"/>
          <a:chOff x="0" y="0"/>
          <a:chExt cx="0" cy="0"/>
        </a:xfrm>
      </p:grpSpPr>
      <p:sp>
        <p:nvSpPr>
          <p:cNvPr id="81" name="Google Shape;81;p19"/>
          <p:cNvSpPr txBox="1"/>
          <p:nvPr>
            <p:ph type="title"/>
          </p:nvPr>
        </p:nvSpPr>
        <p:spPr>
          <a:xfrm>
            <a:off x="256949" y="112156"/>
            <a:ext cx="8046900" cy="858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Roboto"/>
              <a:buNone/>
              <a:defRPr b="0" i="0" sz="2800" u="none" cap="none" strike="noStrike">
                <a:solidFill>
                  <a:srgbClr val="DD221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82" name="Google Shape;82;p19"/>
          <p:cNvSpPr txBox="1"/>
          <p:nvPr>
            <p:ph idx="12" type="sldNum"/>
          </p:nvPr>
        </p:nvSpPr>
        <p:spPr>
          <a:xfrm>
            <a:off x="6837092" y="4767266"/>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638"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638"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638"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638"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638"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638"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638"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638"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638"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83" name="Google Shape;83;p19"/>
          <p:cNvSpPr txBox="1"/>
          <p:nvPr>
            <p:ph idx="1" type="body"/>
          </p:nvPr>
        </p:nvSpPr>
        <p:spPr>
          <a:xfrm>
            <a:off x="259847" y="1059453"/>
            <a:ext cx="8043900" cy="3562500"/>
          </a:xfrm>
          <a:prstGeom prst="rect">
            <a:avLst/>
          </a:prstGeom>
          <a:noFill/>
          <a:ln>
            <a:noFill/>
          </a:ln>
        </p:spPr>
        <p:txBody>
          <a:bodyPr anchorCtr="0" anchor="t" bIns="91425" lIns="91425" spcFirstLastPara="1" rIns="91425" wrap="square" tIns="91425">
            <a:noAutofit/>
          </a:bodyPr>
          <a:lstStyle>
            <a:lvl1pPr indent="-295275" lvl="0" marL="457200" marR="0" rtl="0" algn="l">
              <a:lnSpc>
                <a:spcPct val="115000"/>
              </a:lnSpc>
              <a:spcBef>
                <a:spcPts val="300"/>
              </a:spcBef>
              <a:spcAft>
                <a:spcPts val="0"/>
              </a:spcAft>
              <a:buClr>
                <a:schemeClr val="lt2"/>
              </a:buClr>
              <a:buSzPts val="1050"/>
              <a:buFont typeface="Arial"/>
              <a:buChar char="•"/>
              <a:defRPr b="0" i="0" sz="1500" u="none" cap="none" strike="noStrike">
                <a:solidFill>
                  <a:schemeClr val="lt2"/>
                </a:solidFill>
                <a:latin typeface="Arial"/>
                <a:ea typeface="Arial"/>
                <a:cs typeface="Arial"/>
                <a:sym typeface="Arial"/>
              </a:defRPr>
            </a:lvl1pPr>
            <a:lvl2pPr indent="-228600" lvl="1" marL="914400" marR="0" rtl="0" algn="l">
              <a:lnSpc>
                <a:spcPct val="115000"/>
              </a:lnSpc>
              <a:spcBef>
                <a:spcPts val="160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1600"/>
              </a:spcBef>
              <a:spcAft>
                <a:spcPts val="160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4" name="Shape 84"/>
        <p:cNvGrpSpPr/>
        <p:nvPr/>
      </p:nvGrpSpPr>
      <p:grpSpPr>
        <a:xfrm>
          <a:off x="0" y="0"/>
          <a:ext cx="0" cy="0"/>
          <a:chOff x="0" y="0"/>
          <a:chExt cx="0" cy="0"/>
        </a:xfrm>
      </p:grpSpPr>
      <p:sp>
        <p:nvSpPr>
          <p:cNvPr id="85" name="Google Shape;85;p2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1pPr>
            <a:lvl2pPr lvl="1"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2pPr>
            <a:lvl3pPr lvl="2"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3pPr>
            <a:lvl4pPr lvl="3"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4pPr>
            <a:lvl5pPr lvl="4"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5pPr>
            <a:lvl6pPr lvl="5"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6pPr>
            <a:lvl7pPr lvl="6"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7pPr>
            <a:lvl8pPr lvl="7"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8pPr>
            <a:lvl9pPr lvl="8"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9pPr>
          </a:lstStyle>
          <a:p/>
        </p:txBody>
      </p:sp>
      <p:sp>
        <p:nvSpPr>
          <p:cNvPr id="86" name="Google Shape;8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7" name="Shape 87"/>
        <p:cNvGrpSpPr/>
        <p:nvPr/>
      </p:nvGrpSpPr>
      <p:grpSpPr>
        <a:xfrm>
          <a:off x="0" y="0"/>
          <a:ext cx="0" cy="0"/>
          <a:chOff x="0" y="0"/>
          <a:chExt cx="0" cy="0"/>
        </a:xfrm>
      </p:grpSpPr>
      <p:sp>
        <p:nvSpPr>
          <p:cNvPr id="88" name="Google Shape;88;p21"/>
          <p:cNvSpPr/>
          <p:nvPr/>
        </p:nvSpPr>
        <p:spPr>
          <a:xfrm>
            <a:off x="1" y="0"/>
            <a:ext cx="2577600" cy="5143500"/>
          </a:xfrm>
          <a:prstGeom prst="rect">
            <a:avLst/>
          </a:prstGeom>
          <a:gradFill>
            <a:gsLst>
              <a:gs pos="0">
                <a:schemeClr val="lt1"/>
              </a:gs>
              <a:gs pos="87000">
                <a:srgbClr val="F2F2F2"/>
              </a:gs>
              <a:gs pos="100000">
                <a:srgbClr val="F2F2F2"/>
              </a:gs>
            </a:gsLst>
            <a:lin ang="7799903"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9" name="Google Shape;89;p21"/>
          <p:cNvSpPr txBox="1"/>
          <p:nvPr>
            <p:ph idx="1" type="subTitle"/>
          </p:nvPr>
        </p:nvSpPr>
        <p:spPr>
          <a:xfrm>
            <a:off x="3666701" y="1833014"/>
            <a:ext cx="5080200" cy="7926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lt2"/>
              </a:buClr>
              <a:buSzPts val="2800"/>
              <a:buFont typeface="Arial"/>
              <a:buNone/>
              <a:defRPr b="0" i="0" sz="2800" u="none" cap="none" strike="noStrike">
                <a:solidFill>
                  <a:schemeClr val="accent1"/>
                </a:solidFill>
                <a:latin typeface="Arial"/>
                <a:ea typeface="Arial"/>
                <a:cs typeface="Arial"/>
                <a:sym typeface="Arial"/>
              </a:defRPr>
            </a:lvl1pPr>
            <a:lvl2pPr lvl="1"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2pPr>
            <a:lvl3pPr lvl="2"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3pPr>
            <a:lvl4pPr lvl="3"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4pPr>
            <a:lvl5pPr lvl="4"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5pPr>
            <a:lvl6pPr lvl="5"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6pPr>
            <a:lvl7pPr lvl="6"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7pPr>
            <a:lvl8pPr lvl="7"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8pPr>
            <a:lvl9pPr lvl="8" marR="0" rtl="0" algn="ctr">
              <a:lnSpc>
                <a:spcPct val="100000"/>
              </a:lnSpc>
              <a:spcBef>
                <a:spcPts val="0"/>
              </a:spcBef>
              <a:spcAft>
                <a:spcPts val="0"/>
              </a:spcAft>
              <a:buClr>
                <a:schemeClr val="lt2"/>
              </a:buClr>
              <a:buSzPts val="2800"/>
              <a:buFont typeface="Arial"/>
              <a:buNone/>
              <a:defRPr b="0" i="0" sz="2800" u="none" cap="none" strike="noStrike">
                <a:solidFill>
                  <a:schemeClr val="lt2"/>
                </a:solidFill>
                <a:latin typeface="Arial"/>
                <a:ea typeface="Arial"/>
                <a:cs typeface="Arial"/>
                <a:sym typeface="Arial"/>
              </a:defRPr>
            </a:lvl9pPr>
          </a:lstStyle>
          <a:p/>
        </p:txBody>
      </p:sp>
      <p:sp>
        <p:nvSpPr>
          <p:cNvPr id="90" name="Google Shape;90;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91" name="Google Shape;91;p21"/>
          <p:cNvPicPr preferRelativeResize="0"/>
          <p:nvPr/>
        </p:nvPicPr>
        <p:blipFill rotWithShape="1">
          <a:blip r:embed="rId2">
            <a:alphaModFix/>
          </a:blip>
          <a:srcRect b="0" l="0" r="0" t="37003"/>
          <a:stretch/>
        </p:blipFill>
        <p:spPr>
          <a:xfrm>
            <a:off x="-63335" y="1065476"/>
            <a:ext cx="2672528" cy="4118776"/>
          </a:xfrm>
          <a:prstGeom prst="rect">
            <a:avLst/>
          </a:prstGeom>
          <a:noFill/>
          <a:ln>
            <a:noFill/>
          </a:ln>
        </p:spPr>
      </p:pic>
      <p:pic>
        <p:nvPicPr>
          <p:cNvPr id="92" name="Google Shape;92;p21"/>
          <p:cNvPicPr preferRelativeResize="0"/>
          <p:nvPr/>
        </p:nvPicPr>
        <p:blipFill rotWithShape="1">
          <a:blip r:embed="rId3">
            <a:alphaModFix/>
          </a:blip>
          <a:srcRect b="0" l="0" r="0" t="0"/>
          <a:stretch/>
        </p:blipFill>
        <p:spPr>
          <a:xfrm>
            <a:off x="7112095" y="391717"/>
            <a:ext cx="1634713" cy="1634713"/>
          </a:xfrm>
          <a:prstGeom prst="rect">
            <a:avLst/>
          </a:prstGeom>
          <a:noFill/>
          <a:ln>
            <a:noFill/>
          </a:ln>
        </p:spPr>
      </p:pic>
      <p:pic>
        <p:nvPicPr>
          <p:cNvPr id="93" name="Google Shape;93;p21"/>
          <p:cNvPicPr preferRelativeResize="0"/>
          <p:nvPr/>
        </p:nvPicPr>
        <p:blipFill rotWithShape="1">
          <a:blip r:embed="rId4">
            <a:alphaModFix/>
          </a:blip>
          <a:srcRect b="62605" l="0" r="0" t="27583"/>
          <a:stretch/>
        </p:blipFill>
        <p:spPr>
          <a:xfrm>
            <a:off x="4889435" y="3328253"/>
            <a:ext cx="4445318" cy="10659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4" name="Shape 94"/>
        <p:cNvGrpSpPr/>
        <p:nvPr/>
      </p:nvGrpSpPr>
      <p:grpSpPr>
        <a:xfrm>
          <a:off x="0" y="0"/>
          <a:ext cx="0" cy="0"/>
          <a:chOff x="0" y="0"/>
          <a:chExt cx="0" cy="0"/>
        </a:xfrm>
      </p:grpSpPr>
      <p:sp>
        <p:nvSpPr>
          <p:cNvPr id="95" name="Google Shape;95;p2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9pPr>
          </a:lstStyle>
          <a:p/>
        </p:txBody>
      </p:sp>
      <p:sp>
        <p:nvSpPr>
          <p:cNvPr id="96" name="Google Shape;96;p2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chemeClr val="lt2"/>
              </a:buClr>
              <a:buSzPts val="1200"/>
              <a:buFont typeface="Arial"/>
              <a:buChar char="●"/>
              <a:defRPr b="0" i="0" sz="1200" u="none" cap="none" strike="noStrike">
                <a:solidFill>
                  <a:schemeClr val="lt2"/>
                </a:solidFill>
                <a:latin typeface="Arial"/>
                <a:ea typeface="Arial"/>
                <a:cs typeface="Arial"/>
                <a:sym typeface="Arial"/>
              </a:defRPr>
            </a:lvl1pPr>
            <a:lvl2pPr indent="-304800" lvl="1" marL="914400" marR="0" rtl="0" algn="l">
              <a:lnSpc>
                <a:spcPct val="115000"/>
              </a:lnSpc>
              <a:spcBef>
                <a:spcPts val="1600"/>
              </a:spcBef>
              <a:spcAft>
                <a:spcPts val="0"/>
              </a:spcAft>
              <a:buClr>
                <a:schemeClr val="lt2"/>
              </a:buClr>
              <a:buSzPts val="1200"/>
              <a:buFont typeface="Arial"/>
              <a:buChar char="○"/>
              <a:defRPr b="0" i="0" sz="1200" u="none" cap="none" strike="noStrike">
                <a:solidFill>
                  <a:schemeClr val="lt2"/>
                </a:solidFill>
                <a:latin typeface="Arial"/>
                <a:ea typeface="Arial"/>
                <a:cs typeface="Arial"/>
                <a:sym typeface="Arial"/>
              </a:defRPr>
            </a:lvl2pPr>
            <a:lvl3pPr indent="-304800" lvl="2" marL="1371600" marR="0" rtl="0" algn="l">
              <a:lnSpc>
                <a:spcPct val="115000"/>
              </a:lnSpc>
              <a:spcBef>
                <a:spcPts val="1600"/>
              </a:spcBef>
              <a:spcAft>
                <a:spcPts val="0"/>
              </a:spcAft>
              <a:buClr>
                <a:schemeClr val="lt2"/>
              </a:buClr>
              <a:buSzPts val="1200"/>
              <a:buFont typeface="Arial"/>
              <a:buChar char="■"/>
              <a:defRPr b="0" i="0" sz="1200" u="none" cap="none" strike="noStrike">
                <a:solidFill>
                  <a:schemeClr val="lt2"/>
                </a:solidFill>
                <a:latin typeface="Arial"/>
                <a:ea typeface="Arial"/>
                <a:cs typeface="Arial"/>
                <a:sym typeface="Arial"/>
              </a:defRPr>
            </a:lvl3pPr>
            <a:lvl4pPr indent="-304800" lvl="3" marL="1828800" marR="0" rtl="0" algn="l">
              <a:lnSpc>
                <a:spcPct val="115000"/>
              </a:lnSpc>
              <a:spcBef>
                <a:spcPts val="1600"/>
              </a:spcBef>
              <a:spcAft>
                <a:spcPts val="0"/>
              </a:spcAft>
              <a:buClr>
                <a:schemeClr val="lt2"/>
              </a:buClr>
              <a:buSzPts val="1200"/>
              <a:buFont typeface="Arial"/>
              <a:buChar char="●"/>
              <a:defRPr b="0" i="0" sz="1200" u="none" cap="none" strike="noStrike">
                <a:solidFill>
                  <a:schemeClr val="lt2"/>
                </a:solidFill>
                <a:latin typeface="Arial"/>
                <a:ea typeface="Arial"/>
                <a:cs typeface="Arial"/>
                <a:sym typeface="Arial"/>
              </a:defRPr>
            </a:lvl4pPr>
            <a:lvl5pPr indent="-304800" lvl="4" marL="2286000" marR="0" rtl="0" algn="l">
              <a:lnSpc>
                <a:spcPct val="115000"/>
              </a:lnSpc>
              <a:spcBef>
                <a:spcPts val="1600"/>
              </a:spcBef>
              <a:spcAft>
                <a:spcPts val="0"/>
              </a:spcAft>
              <a:buClr>
                <a:schemeClr val="lt2"/>
              </a:buClr>
              <a:buSzPts val="1200"/>
              <a:buFont typeface="Arial"/>
              <a:buChar char="○"/>
              <a:defRPr b="0" i="0" sz="1200" u="none" cap="none" strike="noStrike">
                <a:solidFill>
                  <a:schemeClr val="lt2"/>
                </a:solidFill>
                <a:latin typeface="Arial"/>
                <a:ea typeface="Arial"/>
                <a:cs typeface="Arial"/>
                <a:sym typeface="Arial"/>
              </a:defRPr>
            </a:lvl5pPr>
            <a:lvl6pPr indent="-304800" lvl="5" marL="2743200" marR="0" rtl="0" algn="l">
              <a:lnSpc>
                <a:spcPct val="115000"/>
              </a:lnSpc>
              <a:spcBef>
                <a:spcPts val="1600"/>
              </a:spcBef>
              <a:spcAft>
                <a:spcPts val="0"/>
              </a:spcAft>
              <a:buClr>
                <a:schemeClr val="lt2"/>
              </a:buClr>
              <a:buSzPts val="1200"/>
              <a:buFont typeface="Arial"/>
              <a:buChar char="■"/>
              <a:defRPr b="0" i="0" sz="1200" u="none" cap="none" strike="noStrike">
                <a:solidFill>
                  <a:schemeClr val="lt2"/>
                </a:solidFill>
                <a:latin typeface="Arial"/>
                <a:ea typeface="Arial"/>
                <a:cs typeface="Arial"/>
                <a:sym typeface="Arial"/>
              </a:defRPr>
            </a:lvl6pPr>
            <a:lvl7pPr indent="-304800" lvl="6" marL="3200400" marR="0" rtl="0" algn="l">
              <a:lnSpc>
                <a:spcPct val="115000"/>
              </a:lnSpc>
              <a:spcBef>
                <a:spcPts val="1600"/>
              </a:spcBef>
              <a:spcAft>
                <a:spcPts val="0"/>
              </a:spcAft>
              <a:buClr>
                <a:schemeClr val="lt2"/>
              </a:buClr>
              <a:buSzPts val="1200"/>
              <a:buFont typeface="Arial"/>
              <a:buChar char="●"/>
              <a:defRPr b="0" i="0" sz="1200" u="none" cap="none" strike="noStrike">
                <a:solidFill>
                  <a:schemeClr val="lt2"/>
                </a:solidFill>
                <a:latin typeface="Arial"/>
                <a:ea typeface="Arial"/>
                <a:cs typeface="Arial"/>
                <a:sym typeface="Arial"/>
              </a:defRPr>
            </a:lvl7pPr>
            <a:lvl8pPr indent="-304800" lvl="7" marL="3657600" marR="0" rtl="0" algn="l">
              <a:lnSpc>
                <a:spcPct val="115000"/>
              </a:lnSpc>
              <a:spcBef>
                <a:spcPts val="1600"/>
              </a:spcBef>
              <a:spcAft>
                <a:spcPts val="0"/>
              </a:spcAft>
              <a:buClr>
                <a:schemeClr val="lt2"/>
              </a:buClr>
              <a:buSzPts val="1200"/>
              <a:buFont typeface="Arial"/>
              <a:buChar char="○"/>
              <a:defRPr b="0" i="0" sz="1200" u="none" cap="none" strike="noStrike">
                <a:solidFill>
                  <a:schemeClr val="lt2"/>
                </a:solidFill>
                <a:latin typeface="Arial"/>
                <a:ea typeface="Arial"/>
                <a:cs typeface="Arial"/>
                <a:sym typeface="Arial"/>
              </a:defRPr>
            </a:lvl8pPr>
            <a:lvl9pPr indent="-304800" lvl="8" marL="4114800" marR="0" rtl="0" algn="l">
              <a:lnSpc>
                <a:spcPct val="115000"/>
              </a:lnSpc>
              <a:spcBef>
                <a:spcPts val="1600"/>
              </a:spcBef>
              <a:spcAft>
                <a:spcPts val="1600"/>
              </a:spcAft>
              <a:buClr>
                <a:schemeClr val="lt2"/>
              </a:buClr>
              <a:buSzPts val="1200"/>
              <a:buFont typeface="Arial"/>
              <a:buChar char="■"/>
              <a:defRPr b="0" i="0" sz="1200" u="none" cap="none" strike="noStrike">
                <a:solidFill>
                  <a:schemeClr val="lt2"/>
                </a:solidFill>
                <a:latin typeface="Arial"/>
                <a:ea typeface="Arial"/>
                <a:cs typeface="Arial"/>
                <a:sym typeface="Arial"/>
              </a:defRPr>
            </a:lvl9pPr>
          </a:lstStyle>
          <a:p/>
        </p:txBody>
      </p:sp>
      <p:sp>
        <p:nvSpPr>
          <p:cNvPr id="97" name="Google Shape;97;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98" name="Google Shape;98;p22"/>
          <p:cNvPicPr preferRelativeResize="0"/>
          <p:nvPr/>
        </p:nvPicPr>
        <p:blipFill rotWithShape="1">
          <a:blip r:embed="rId2">
            <a:alphaModFix/>
          </a:blip>
          <a:srcRect b="0" l="0" r="0" t="0"/>
          <a:stretch/>
        </p:blipFill>
        <p:spPr>
          <a:xfrm>
            <a:off x="7498081" y="4388512"/>
            <a:ext cx="974376" cy="974376"/>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9" name="Shape 99"/>
        <p:cNvGrpSpPr/>
        <p:nvPr/>
      </p:nvGrpSpPr>
      <p:grpSpPr>
        <a:xfrm>
          <a:off x="0" y="0"/>
          <a:ext cx="0" cy="0"/>
          <a:chOff x="0" y="0"/>
          <a:chExt cx="0" cy="0"/>
        </a:xfrm>
      </p:grpSpPr>
      <p:sp>
        <p:nvSpPr>
          <p:cNvPr id="100" name="Google Shape;100;p2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9pPr>
          </a:lstStyle>
          <a:p/>
        </p:txBody>
      </p:sp>
      <p:sp>
        <p:nvSpPr>
          <p:cNvPr id="101" name="Google Shape;101;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02" name="Google Shape;102;p23"/>
          <p:cNvPicPr preferRelativeResize="0"/>
          <p:nvPr/>
        </p:nvPicPr>
        <p:blipFill rotWithShape="1">
          <a:blip r:embed="rId2">
            <a:alphaModFix/>
          </a:blip>
          <a:srcRect b="0" l="0" r="0" t="0"/>
          <a:stretch/>
        </p:blipFill>
        <p:spPr>
          <a:xfrm>
            <a:off x="7498081" y="4388512"/>
            <a:ext cx="974376" cy="974376"/>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3" name="Shape 103"/>
        <p:cNvGrpSpPr/>
        <p:nvPr/>
      </p:nvGrpSpPr>
      <p:grpSpPr>
        <a:xfrm>
          <a:off x="0" y="0"/>
          <a:ext cx="0" cy="0"/>
          <a:chOff x="0" y="0"/>
          <a:chExt cx="0" cy="0"/>
        </a:xfrm>
      </p:grpSpPr>
      <p:sp>
        <p:nvSpPr>
          <p:cNvPr id="104" name="Google Shape;104;p24"/>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1pPr>
            <a:lvl2pPr lvl="1"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2pPr>
            <a:lvl3pPr lvl="2"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3pPr>
            <a:lvl4pPr lvl="3"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4pPr>
            <a:lvl5pPr lvl="4"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5pPr>
            <a:lvl6pPr lvl="5"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6pPr>
            <a:lvl7pPr lvl="6"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7pPr>
            <a:lvl8pPr lvl="7"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8pPr>
            <a:lvl9pPr lvl="8"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9pPr>
          </a:lstStyle>
          <a:p/>
        </p:txBody>
      </p:sp>
      <p:sp>
        <p:nvSpPr>
          <p:cNvPr id="106" name="Google Shape;106;p2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lt2"/>
              </a:buClr>
              <a:buSzPts val="2100"/>
              <a:buFont typeface="Arial"/>
              <a:buNone/>
              <a:defRPr b="0" i="0" sz="2100" u="none" cap="none" strike="noStrike">
                <a:solidFill>
                  <a:schemeClr val="lt2"/>
                </a:solidFill>
                <a:latin typeface="Arial"/>
                <a:ea typeface="Arial"/>
                <a:cs typeface="Arial"/>
                <a:sym typeface="Arial"/>
              </a:defRPr>
            </a:lvl1pPr>
            <a:lvl2pPr lvl="1" marR="0" rtl="0" algn="ctr">
              <a:lnSpc>
                <a:spcPct val="100000"/>
              </a:lnSpc>
              <a:spcBef>
                <a:spcPts val="0"/>
              </a:spcBef>
              <a:spcAft>
                <a:spcPts val="0"/>
              </a:spcAft>
              <a:buClr>
                <a:schemeClr val="lt2"/>
              </a:buClr>
              <a:buSzPts val="2100"/>
              <a:buFont typeface="Arial"/>
              <a:buNone/>
              <a:defRPr b="0" i="0" sz="2100" u="none" cap="none" strike="noStrike">
                <a:solidFill>
                  <a:schemeClr val="lt2"/>
                </a:solidFill>
                <a:latin typeface="Arial"/>
                <a:ea typeface="Arial"/>
                <a:cs typeface="Arial"/>
                <a:sym typeface="Arial"/>
              </a:defRPr>
            </a:lvl2pPr>
            <a:lvl3pPr lvl="2" marR="0" rtl="0" algn="ctr">
              <a:lnSpc>
                <a:spcPct val="100000"/>
              </a:lnSpc>
              <a:spcBef>
                <a:spcPts val="0"/>
              </a:spcBef>
              <a:spcAft>
                <a:spcPts val="0"/>
              </a:spcAft>
              <a:buClr>
                <a:schemeClr val="lt2"/>
              </a:buClr>
              <a:buSzPts val="2100"/>
              <a:buFont typeface="Arial"/>
              <a:buNone/>
              <a:defRPr b="0" i="0" sz="2100" u="none" cap="none" strike="noStrike">
                <a:solidFill>
                  <a:schemeClr val="lt2"/>
                </a:solidFill>
                <a:latin typeface="Arial"/>
                <a:ea typeface="Arial"/>
                <a:cs typeface="Arial"/>
                <a:sym typeface="Arial"/>
              </a:defRPr>
            </a:lvl3pPr>
            <a:lvl4pPr lvl="3" marR="0" rtl="0" algn="ctr">
              <a:lnSpc>
                <a:spcPct val="100000"/>
              </a:lnSpc>
              <a:spcBef>
                <a:spcPts val="0"/>
              </a:spcBef>
              <a:spcAft>
                <a:spcPts val="0"/>
              </a:spcAft>
              <a:buClr>
                <a:schemeClr val="lt2"/>
              </a:buClr>
              <a:buSzPts val="2100"/>
              <a:buFont typeface="Arial"/>
              <a:buNone/>
              <a:defRPr b="0" i="0" sz="2100" u="none" cap="none" strike="noStrike">
                <a:solidFill>
                  <a:schemeClr val="lt2"/>
                </a:solidFill>
                <a:latin typeface="Arial"/>
                <a:ea typeface="Arial"/>
                <a:cs typeface="Arial"/>
                <a:sym typeface="Arial"/>
              </a:defRPr>
            </a:lvl4pPr>
            <a:lvl5pPr lvl="4" marR="0" rtl="0" algn="ctr">
              <a:lnSpc>
                <a:spcPct val="100000"/>
              </a:lnSpc>
              <a:spcBef>
                <a:spcPts val="0"/>
              </a:spcBef>
              <a:spcAft>
                <a:spcPts val="0"/>
              </a:spcAft>
              <a:buClr>
                <a:schemeClr val="lt2"/>
              </a:buClr>
              <a:buSzPts val="2100"/>
              <a:buFont typeface="Arial"/>
              <a:buNone/>
              <a:defRPr b="0" i="0" sz="2100" u="none" cap="none" strike="noStrike">
                <a:solidFill>
                  <a:schemeClr val="lt2"/>
                </a:solidFill>
                <a:latin typeface="Arial"/>
                <a:ea typeface="Arial"/>
                <a:cs typeface="Arial"/>
                <a:sym typeface="Arial"/>
              </a:defRPr>
            </a:lvl5pPr>
            <a:lvl6pPr lvl="5" marR="0" rtl="0" algn="ctr">
              <a:lnSpc>
                <a:spcPct val="100000"/>
              </a:lnSpc>
              <a:spcBef>
                <a:spcPts val="0"/>
              </a:spcBef>
              <a:spcAft>
                <a:spcPts val="0"/>
              </a:spcAft>
              <a:buClr>
                <a:schemeClr val="lt2"/>
              </a:buClr>
              <a:buSzPts val="2100"/>
              <a:buFont typeface="Arial"/>
              <a:buNone/>
              <a:defRPr b="0" i="0" sz="2100" u="none" cap="none" strike="noStrike">
                <a:solidFill>
                  <a:schemeClr val="lt2"/>
                </a:solidFill>
                <a:latin typeface="Arial"/>
                <a:ea typeface="Arial"/>
                <a:cs typeface="Arial"/>
                <a:sym typeface="Arial"/>
              </a:defRPr>
            </a:lvl6pPr>
            <a:lvl7pPr lvl="6" marR="0" rtl="0" algn="ctr">
              <a:lnSpc>
                <a:spcPct val="100000"/>
              </a:lnSpc>
              <a:spcBef>
                <a:spcPts val="0"/>
              </a:spcBef>
              <a:spcAft>
                <a:spcPts val="0"/>
              </a:spcAft>
              <a:buClr>
                <a:schemeClr val="lt2"/>
              </a:buClr>
              <a:buSzPts val="2100"/>
              <a:buFont typeface="Arial"/>
              <a:buNone/>
              <a:defRPr b="0" i="0" sz="2100" u="none" cap="none" strike="noStrike">
                <a:solidFill>
                  <a:schemeClr val="lt2"/>
                </a:solidFill>
                <a:latin typeface="Arial"/>
                <a:ea typeface="Arial"/>
                <a:cs typeface="Arial"/>
                <a:sym typeface="Arial"/>
              </a:defRPr>
            </a:lvl7pPr>
            <a:lvl8pPr lvl="7" marR="0" rtl="0" algn="ctr">
              <a:lnSpc>
                <a:spcPct val="100000"/>
              </a:lnSpc>
              <a:spcBef>
                <a:spcPts val="0"/>
              </a:spcBef>
              <a:spcAft>
                <a:spcPts val="0"/>
              </a:spcAft>
              <a:buClr>
                <a:schemeClr val="lt2"/>
              </a:buClr>
              <a:buSzPts val="2100"/>
              <a:buFont typeface="Arial"/>
              <a:buNone/>
              <a:defRPr b="0" i="0" sz="2100" u="none" cap="none" strike="noStrike">
                <a:solidFill>
                  <a:schemeClr val="lt2"/>
                </a:solidFill>
                <a:latin typeface="Arial"/>
                <a:ea typeface="Arial"/>
                <a:cs typeface="Arial"/>
                <a:sym typeface="Arial"/>
              </a:defRPr>
            </a:lvl8pPr>
            <a:lvl9pPr lvl="8" marR="0" rtl="0" algn="ctr">
              <a:lnSpc>
                <a:spcPct val="100000"/>
              </a:lnSpc>
              <a:spcBef>
                <a:spcPts val="0"/>
              </a:spcBef>
              <a:spcAft>
                <a:spcPts val="0"/>
              </a:spcAft>
              <a:buClr>
                <a:schemeClr val="lt2"/>
              </a:buClr>
              <a:buSzPts val="2100"/>
              <a:buFont typeface="Arial"/>
              <a:buNone/>
              <a:defRPr b="0" i="0" sz="2100" u="none" cap="none" strike="noStrike">
                <a:solidFill>
                  <a:schemeClr val="lt2"/>
                </a:solidFill>
                <a:latin typeface="Arial"/>
                <a:ea typeface="Arial"/>
                <a:cs typeface="Arial"/>
                <a:sym typeface="Arial"/>
              </a:defRPr>
            </a:lvl9pPr>
          </a:lstStyle>
          <a:p/>
        </p:txBody>
      </p:sp>
      <p:sp>
        <p:nvSpPr>
          <p:cNvPr id="107" name="Google Shape;107;p24"/>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1pPr>
            <a:lvl2pPr indent="-317500" lvl="1" marL="914400" marR="0" rtl="0" algn="l">
              <a:lnSpc>
                <a:spcPct val="115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2pPr>
            <a:lvl3pPr indent="-317500" lvl="2" marL="1371600" marR="0" rtl="0" algn="l">
              <a:lnSpc>
                <a:spcPct val="115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3pPr>
            <a:lvl4pPr indent="-317500" lvl="3" marL="1828800" marR="0" rtl="0" algn="l">
              <a:lnSpc>
                <a:spcPct val="115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115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115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08" name="Google Shape;108;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09" name="Google Shape;109;p24"/>
          <p:cNvPicPr preferRelativeResize="0"/>
          <p:nvPr/>
        </p:nvPicPr>
        <p:blipFill rotWithShape="1">
          <a:blip r:embed="rId2">
            <a:alphaModFix/>
          </a:blip>
          <a:srcRect b="0" l="0" r="0" t="0"/>
          <a:stretch/>
        </p:blipFill>
        <p:spPr>
          <a:xfrm>
            <a:off x="7498081" y="4388512"/>
            <a:ext cx="974376" cy="97437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 name="Shape 110"/>
        <p:cNvGrpSpPr/>
        <p:nvPr/>
      </p:nvGrpSpPr>
      <p:grpSpPr>
        <a:xfrm>
          <a:off x="0" y="0"/>
          <a:ext cx="0" cy="0"/>
          <a:chOff x="0" y="0"/>
          <a:chExt cx="0" cy="0"/>
        </a:xfrm>
      </p:grpSpPr>
      <p:sp>
        <p:nvSpPr>
          <p:cNvPr id="111" name="Google Shape;111;p25"/>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2"/>
              </a:buClr>
              <a:buSzPts val="1800"/>
              <a:buFont typeface="Arial"/>
              <a:buNone/>
              <a:defRPr b="0" i="0" sz="1800" u="none" cap="none" strike="noStrike">
                <a:solidFill>
                  <a:schemeClr val="lt2"/>
                </a:solidFill>
                <a:latin typeface="Arial"/>
                <a:ea typeface="Arial"/>
                <a:cs typeface="Arial"/>
                <a:sym typeface="Arial"/>
              </a:defRPr>
            </a:lvl1pPr>
          </a:lstStyle>
          <a:p/>
        </p:txBody>
      </p:sp>
      <p:sp>
        <p:nvSpPr>
          <p:cNvPr id="112" name="Google Shape;112;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13" name="Google Shape;113;p25"/>
          <p:cNvPicPr preferRelativeResize="0"/>
          <p:nvPr/>
        </p:nvPicPr>
        <p:blipFill rotWithShape="1">
          <a:blip r:embed="rId2">
            <a:alphaModFix/>
          </a:blip>
          <a:srcRect b="0" l="0" r="0" t="0"/>
          <a:stretch/>
        </p:blipFill>
        <p:spPr>
          <a:xfrm>
            <a:off x="7498081" y="4388512"/>
            <a:ext cx="974376" cy="97437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4" name="Shape 114"/>
        <p:cNvGrpSpPr/>
        <p:nvPr/>
      </p:nvGrpSpPr>
      <p:grpSpPr>
        <a:xfrm>
          <a:off x="0" y="0"/>
          <a:ext cx="0" cy="0"/>
          <a:chOff x="0" y="0"/>
          <a:chExt cx="0" cy="0"/>
        </a:xfrm>
      </p:grpSpPr>
      <p:sp>
        <p:nvSpPr>
          <p:cNvPr id="115" name="Google Shape;115;p26"/>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1pPr>
            <a:lvl2pPr lvl="1"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2pPr>
            <a:lvl3pPr lvl="2"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3pPr>
            <a:lvl4pPr lvl="3"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4pPr>
            <a:lvl5pPr lvl="4"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5pPr>
            <a:lvl6pPr lvl="5"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6pPr>
            <a:lvl7pPr lvl="6"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7pPr>
            <a:lvl8pPr lvl="7"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8pPr>
            <a:lvl9pPr lvl="8"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9pPr>
          </a:lstStyle>
          <a:p/>
        </p:txBody>
      </p:sp>
      <p:sp>
        <p:nvSpPr>
          <p:cNvPr id="116" name="Google Shape;116;p2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marR="0" rtl="0" algn="ctr">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ctr">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ctr">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ctr">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ctr">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ctr">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ctr">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ctr">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ctr">
              <a:lnSpc>
                <a:spcPct val="115000"/>
              </a:lnSpc>
              <a:spcBef>
                <a:spcPts val="1600"/>
              </a:spcBef>
              <a:spcAft>
                <a:spcPts val="160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117" name="Google Shape;11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18" name="Google Shape;118;p26"/>
          <p:cNvPicPr preferRelativeResize="0"/>
          <p:nvPr/>
        </p:nvPicPr>
        <p:blipFill rotWithShape="1">
          <a:blip r:embed="rId2">
            <a:alphaModFix/>
          </a:blip>
          <a:srcRect b="0" l="0" r="0" t="0"/>
          <a:stretch/>
        </p:blipFill>
        <p:spPr>
          <a:xfrm>
            <a:off x="7498081" y="4388512"/>
            <a:ext cx="974376" cy="974376"/>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9" name="Shape 119"/>
        <p:cNvGrpSpPr/>
        <p:nvPr/>
      </p:nvGrpSpPr>
      <p:grpSpPr>
        <a:xfrm>
          <a:off x="0" y="0"/>
          <a:ext cx="0" cy="0"/>
          <a:chOff x="0" y="0"/>
          <a:chExt cx="0" cy="0"/>
        </a:xfrm>
      </p:grpSpPr>
      <p:sp>
        <p:nvSpPr>
          <p:cNvPr id="120" name="Google Shape;12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21" name="Google Shape;121;p27"/>
          <p:cNvPicPr preferRelativeResize="0"/>
          <p:nvPr/>
        </p:nvPicPr>
        <p:blipFill rotWithShape="1">
          <a:blip r:embed="rId2">
            <a:alphaModFix/>
          </a:blip>
          <a:srcRect b="0" l="0" r="0" t="0"/>
          <a:stretch/>
        </p:blipFill>
        <p:spPr>
          <a:xfrm>
            <a:off x="7498081" y="4388512"/>
            <a:ext cx="974376" cy="97437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22" name="Shape 122"/>
        <p:cNvGrpSpPr/>
        <p:nvPr/>
      </p:nvGrpSpPr>
      <p:grpSpPr>
        <a:xfrm>
          <a:off x="0" y="0"/>
          <a:ext cx="0" cy="0"/>
          <a:chOff x="0" y="0"/>
          <a:chExt cx="0" cy="0"/>
        </a:xfrm>
      </p:grpSpPr>
      <p:sp>
        <p:nvSpPr>
          <p:cNvPr id="123" name="Google Shape;123;p28"/>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8"/>
          <p:cNvSpPr/>
          <p:nvPr/>
        </p:nvSpPr>
        <p:spPr>
          <a:xfrm flipH="1">
            <a:off x="8246400" y="4245875"/>
            <a:ext cx="897600" cy="897600"/>
          </a:xfrm>
          <a:prstGeom prst="round1Rect">
            <a:avLst>
              <a:gd fmla="val 16667" name="adj"/>
            </a:avLst>
          </a:prstGeom>
          <a:solidFill>
            <a:schemeClr val="lt1">
              <a:alpha val="6784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8"/>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126" name="Google Shape;126;p28"/>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lt1"/>
              </a:buClr>
              <a:buSzPts val="2400"/>
              <a:buFont typeface="Josefin Sans SemiBold"/>
              <a:buNone/>
              <a:defRPr sz="2400">
                <a:solidFill>
                  <a:schemeClr val="lt1"/>
                </a:solidFill>
                <a:latin typeface="Josefin Sans SemiBold"/>
                <a:ea typeface="Josefin Sans SemiBold"/>
                <a:cs typeface="Josefin Sans SemiBold"/>
                <a:sym typeface="Josefin Sans SemiBold"/>
              </a:defRPr>
            </a:lvl1pPr>
            <a:lvl2pPr lvl="1" rtl="0" algn="l">
              <a:lnSpc>
                <a:spcPct val="100000"/>
              </a:lnSpc>
              <a:spcBef>
                <a:spcPts val="0"/>
              </a:spcBef>
              <a:spcAft>
                <a:spcPts val="0"/>
              </a:spcAft>
              <a:buClr>
                <a:schemeClr val="lt1"/>
              </a:buClr>
              <a:buSzPts val="1800"/>
              <a:buNone/>
              <a:defRPr sz="1800">
                <a:solidFill>
                  <a:schemeClr val="lt1"/>
                </a:solidFill>
              </a:defRPr>
            </a:lvl2pPr>
            <a:lvl3pPr lvl="2" rtl="0" algn="l">
              <a:lnSpc>
                <a:spcPct val="100000"/>
              </a:lnSpc>
              <a:spcBef>
                <a:spcPts val="0"/>
              </a:spcBef>
              <a:spcAft>
                <a:spcPts val="0"/>
              </a:spcAft>
              <a:buClr>
                <a:schemeClr val="lt1"/>
              </a:buClr>
              <a:buSzPts val="1800"/>
              <a:buNone/>
              <a:defRPr sz="1800">
                <a:solidFill>
                  <a:schemeClr val="lt1"/>
                </a:solidFill>
              </a:defRPr>
            </a:lvl3pPr>
            <a:lvl4pPr lvl="3" rtl="0" algn="l">
              <a:lnSpc>
                <a:spcPct val="100000"/>
              </a:lnSpc>
              <a:spcBef>
                <a:spcPts val="0"/>
              </a:spcBef>
              <a:spcAft>
                <a:spcPts val="0"/>
              </a:spcAft>
              <a:buClr>
                <a:schemeClr val="lt1"/>
              </a:buClr>
              <a:buSzPts val="1800"/>
              <a:buNone/>
              <a:defRPr sz="1800">
                <a:solidFill>
                  <a:schemeClr val="lt1"/>
                </a:solidFill>
              </a:defRPr>
            </a:lvl4pPr>
            <a:lvl5pPr lvl="4" rtl="0" algn="l">
              <a:lnSpc>
                <a:spcPct val="100000"/>
              </a:lnSpc>
              <a:spcBef>
                <a:spcPts val="0"/>
              </a:spcBef>
              <a:spcAft>
                <a:spcPts val="0"/>
              </a:spcAft>
              <a:buClr>
                <a:schemeClr val="lt1"/>
              </a:buClr>
              <a:buSzPts val="1800"/>
              <a:buNone/>
              <a:defRPr sz="1800">
                <a:solidFill>
                  <a:schemeClr val="lt1"/>
                </a:solidFill>
              </a:defRPr>
            </a:lvl5pPr>
            <a:lvl6pPr lvl="5" rtl="0" algn="l">
              <a:lnSpc>
                <a:spcPct val="100000"/>
              </a:lnSpc>
              <a:spcBef>
                <a:spcPts val="0"/>
              </a:spcBef>
              <a:spcAft>
                <a:spcPts val="0"/>
              </a:spcAft>
              <a:buClr>
                <a:schemeClr val="lt1"/>
              </a:buClr>
              <a:buSzPts val="1800"/>
              <a:buNone/>
              <a:defRPr sz="1800">
                <a:solidFill>
                  <a:schemeClr val="lt1"/>
                </a:solidFill>
              </a:defRPr>
            </a:lvl6pPr>
            <a:lvl7pPr lvl="6" rtl="0" algn="l">
              <a:lnSpc>
                <a:spcPct val="100000"/>
              </a:lnSpc>
              <a:spcBef>
                <a:spcPts val="0"/>
              </a:spcBef>
              <a:spcAft>
                <a:spcPts val="0"/>
              </a:spcAft>
              <a:buClr>
                <a:schemeClr val="lt1"/>
              </a:buClr>
              <a:buSzPts val="1800"/>
              <a:buNone/>
              <a:defRPr sz="1800">
                <a:solidFill>
                  <a:schemeClr val="lt1"/>
                </a:solidFill>
              </a:defRPr>
            </a:lvl7pPr>
            <a:lvl8pPr lvl="7" rtl="0" algn="l">
              <a:lnSpc>
                <a:spcPct val="100000"/>
              </a:lnSpc>
              <a:spcBef>
                <a:spcPts val="0"/>
              </a:spcBef>
              <a:spcAft>
                <a:spcPts val="0"/>
              </a:spcAft>
              <a:buClr>
                <a:schemeClr val="lt1"/>
              </a:buClr>
              <a:buSzPts val="1800"/>
              <a:buNone/>
              <a:defRPr sz="1800">
                <a:solidFill>
                  <a:schemeClr val="lt1"/>
                </a:solidFill>
              </a:defRPr>
            </a:lvl8pPr>
            <a:lvl9pPr lvl="8" rtl="0" algn="l">
              <a:lnSpc>
                <a:spcPct val="100000"/>
              </a:lnSpc>
              <a:spcBef>
                <a:spcPts val="0"/>
              </a:spcBef>
              <a:spcAft>
                <a:spcPts val="0"/>
              </a:spcAft>
              <a:buClr>
                <a:schemeClr val="lt1"/>
              </a:buClr>
              <a:buSzPts val="1800"/>
              <a:buNone/>
              <a:defRPr sz="1800">
                <a:solidFill>
                  <a:schemeClr val="lt1"/>
                </a:solidFill>
              </a:defRPr>
            </a:lvl9pPr>
          </a:lstStyle>
          <a:p/>
        </p:txBody>
      </p:sp>
      <p:sp>
        <p:nvSpPr>
          <p:cNvPr id="127" name="Google Shape;127;p2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2">
    <p:spTree>
      <p:nvGrpSpPr>
        <p:cNvPr id="128" name="Shape 128"/>
        <p:cNvGrpSpPr/>
        <p:nvPr/>
      </p:nvGrpSpPr>
      <p:grpSpPr>
        <a:xfrm>
          <a:off x="0" y="0"/>
          <a:ext cx="0" cy="0"/>
          <a:chOff x="0" y="0"/>
          <a:chExt cx="0" cy="0"/>
        </a:xfrm>
      </p:grpSpPr>
      <p:sp>
        <p:nvSpPr>
          <p:cNvPr id="129" name="Google Shape;129;p29"/>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9"/>
          <p:cNvSpPr/>
          <p:nvPr/>
        </p:nvSpPr>
        <p:spPr>
          <a:xfrm flipH="1">
            <a:off x="8246400" y="4245875"/>
            <a:ext cx="897600" cy="897600"/>
          </a:xfrm>
          <a:prstGeom prst="round1Rect">
            <a:avLst>
              <a:gd fmla="val 16667" name="adj"/>
            </a:avLst>
          </a:prstGeom>
          <a:solidFill>
            <a:schemeClr val="lt1">
              <a:alpha val="6784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9"/>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132" name="Google Shape;132;p29"/>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lt1"/>
              </a:buClr>
              <a:buSzPts val="2400"/>
              <a:buFont typeface="Josefin Sans SemiBold"/>
              <a:buNone/>
              <a:defRPr sz="2400">
                <a:solidFill>
                  <a:schemeClr val="lt1"/>
                </a:solidFill>
                <a:latin typeface="Josefin Sans SemiBold"/>
                <a:ea typeface="Josefin Sans SemiBold"/>
                <a:cs typeface="Josefin Sans SemiBold"/>
                <a:sym typeface="Josefin Sans SemiBold"/>
              </a:defRPr>
            </a:lvl1pPr>
            <a:lvl2pPr lvl="1" rtl="0" algn="l">
              <a:lnSpc>
                <a:spcPct val="100000"/>
              </a:lnSpc>
              <a:spcBef>
                <a:spcPts val="0"/>
              </a:spcBef>
              <a:spcAft>
                <a:spcPts val="0"/>
              </a:spcAft>
              <a:buClr>
                <a:schemeClr val="lt1"/>
              </a:buClr>
              <a:buSzPts val="1800"/>
              <a:buNone/>
              <a:defRPr sz="1800">
                <a:solidFill>
                  <a:schemeClr val="lt1"/>
                </a:solidFill>
              </a:defRPr>
            </a:lvl2pPr>
            <a:lvl3pPr lvl="2" rtl="0" algn="l">
              <a:lnSpc>
                <a:spcPct val="100000"/>
              </a:lnSpc>
              <a:spcBef>
                <a:spcPts val="0"/>
              </a:spcBef>
              <a:spcAft>
                <a:spcPts val="0"/>
              </a:spcAft>
              <a:buClr>
                <a:schemeClr val="lt1"/>
              </a:buClr>
              <a:buSzPts val="1800"/>
              <a:buNone/>
              <a:defRPr sz="1800">
                <a:solidFill>
                  <a:schemeClr val="lt1"/>
                </a:solidFill>
              </a:defRPr>
            </a:lvl3pPr>
            <a:lvl4pPr lvl="3" rtl="0" algn="l">
              <a:lnSpc>
                <a:spcPct val="100000"/>
              </a:lnSpc>
              <a:spcBef>
                <a:spcPts val="0"/>
              </a:spcBef>
              <a:spcAft>
                <a:spcPts val="0"/>
              </a:spcAft>
              <a:buClr>
                <a:schemeClr val="lt1"/>
              </a:buClr>
              <a:buSzPts val="1800"/>
              <a:buNone/>
              <a:defRPr sz="1800">
                <a:solidFill>
                  <a:schemeClr val="lt1"/>
                </a:solidFill>
              </a:defRPr>
            </a:lvl4pPr>
            <a:lvl5pPr lvl="4" rtl="0" algn="l">
              <a:lnSpc>
                <a:spcPct val="100000"/>
              </a:lnSpc>
              <a:spcBef>
                <a:spcPts val="0"/>
              </a:spcBef>
              <a:spcAft>
                <a:spcPts val="0"/>
              </a:spcAft>
              <a:buClr>
                <a:schemeClr val="lt1"/>
              </a:buClr>
              <a:buSzPts val="1800"/>
              <a:buNone/>
              <a:defRPr sz="1800">
                <a:solidFill>
                  <a:schemeClr val="lt1"/>
                </a:solidFill>
              </a:defRPr>
            </a:lvl5pPr>
            <a:lvl6pPr lvl="5" rtl="0" algn="l">
              <a:lnSpc>
                <a:spcPct val="100000"/>
              </a:lnSpc>
              <a:spcBef>
                <a:spcPts val="0"/>
              </a:spcBef>
              <a:spcAft>
                <a:spcPts val="0"/>
              </a:spcAft>
              <a:buClr>
                <a:schemeClr val="lt1"/>
              </a:buClr>
              <a:buSzPts val="1800"/>
              <a:buNone/>
              <a:defRPr sz="1800">
                <a:solidFill>
                  <a:schemeClr val="lt1"/>
                </a:solidFill>
              </a:defRPr>
            </a:lvl6pPr>
            <a:lvl7pPr lvl="6" rtl="0" algn="l">
              <a:lnSpc>
                <a:spcPct val="100000"/>
              </a:lnSpc>
              <a:spcBef>
                <a:spcPts val="0"/>
              </a:spcBef>
              <a:spcAft>
                <a:spcPts val="0"/>
              </a:spcAft>
              <a:buClr>
                <a:schemeClr val="lt1"/>
              </a:buClr>
              <a:buSzPts val="1800"/>
              <a:buNone/>
              <a:defRPr sz="1800">
                <a:solidFill>
                  <a:schemeClr val="lt1"/>
                </a:solidFill>
              </a:defRPr>
            </a:lvl7pPr>
            <a:lvl8pPr lvl="7" rtl="0" algn="l">
              <a:lnSpc>
                <a:spcPct val="100000"/>
              </a:lnSpc>
              <a:spcBef>
                <a:spcPts val="0"/>
              </a:spcBef>
              <a:spcAft>
                <a:spcPts val="0"/>
              </a:spcAft>
              <a:buClr>
                <a:schemeClr val="lt1"/>
              </a:buClr>
              <a:buSzPts val="1800"/>
              <a:buNone/>
              <a:defRPr sz="1800">
                <a:solidFill>
                  <a:schemeClr val="lt1"/>
                </a:solidFill>
              </a:defRPr>
            </a:lvl8pPr>
            <a:lvl9pPr lvl="8" rtl="0" algn="l">
              <a:lnSpc>
                <a:spcPct val="100000"/>
              </a:lnSpc>
              <a:spcBef>
                <a:spcPts val="0"/>
              </a:spcBef>
              <a:spcAft>
                <a:spcPts val="0"/>
              </a:spcAft>
              <a:buClr>
                <a:schemeClr val="lt1"/>
              </a:buClr>
              <a:buSzPts val="1800"/>
              <a:buNone/>
              <a:defRPr sz="1800">
                <a:solidFill>
                  <a:schemeClr val="lt1"/>
                </a:solidFill>
              </a:defRPr>
            </a:lvl9pPr>
          </a:lstStyle>
          <a:p/>
        </p:txBody>
      </p:sp>
      <p:sp>
        <p:nvSpPr>
          <p:cNvPr id="133" name="Google Shape;133;p29"/>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_3">
    <p:spTree>
      <p:nvGrpSpPr>
        <p:cNvPr id="134" name="Shape 134"/>
        <p:cNvGrpSpPr/>
        <p:nvPr/>
      </p:nvGrpSpPr>
      <p:grpSpPr>
        <a:xfrm>
          <a:off x="0" y="0"/>
          <a:ext cx="0" cy="0"/>
          <a:chOff x="0" y="0"/>
          <a:chExt cx="0" cy="0"/>
        </a:xfrm>
      </p:grpSpPr>
      <p:sp>
        <p:nvSpPr>
          <p:cNvPr id="135" name="Google Shape;135;p30"/>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30"/>
          <p:cNvSpPr/>
          <p:nvPr/>
        </p:nvSpPr>
        <p:spPr>
          <a:xfrm flipH="1">
            <a:off x="8246400" y="4245875"/>
            <a:ext cx="897600" cy="897600"/>
          </a:xfrm>
          <a:prstGeom prst="round1Rect">
            <a:avLst>
              <a:gd fmla="val 16667" name="adj"/>
            </a:avLst>
          </a:prstGeom>
          <a:solidFill>
            <a:schemeClr val="lt1">
              <a:alpha val="6784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30"/>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138" name="Google Shape;138;p30"/>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lt1"/>
              </a:buClr>
              <a:buSzPts val="2400"/>
              <a:buFont typeface="Josefin Sans SemiBold"/>
              <a:buNone/>
              <a:defRPr sz="2400">
                <a:solidFill>
                  <a:schemeClr val="lt1"/>
                </a:solidFill>
                <a:latin typeface="Josefin Sans SemiBold"/>
                <a:ea typeface="Josefin Sans SemiBold"/>
                <a:cs typeface="Josefin Sans SemiBold"/>
                <a:sym typeface="Josefin Sans SemiBold"/>
              </a:defRPr>
            </a:lvl1pPr>
            <a:lvl2pPr lvl="1" rtl="0" algn="l">
              <a:lnSpc>
                <a:spcPct val="100000"/>
              </a:lnSpc>
              <a:spcBef>
                <a:spcPts val="0"/>
              </a:spcBef>
              <a:spcAft>
                <a:spcPts val="0"/>
              </a:spcAft>
              <a:buClr>
                <a:schemeClr val="lt1"/>
              </a:buClr>
              <a:buSzPts val="1800"/>
              <a:buNone/>
              <a:defRPr sz="1800">
                <a:solidFill>
                  <a:schemeClr val="lt1"/>
                </a:solidFill>
              </a:defRPr>
            </a:lvl2pPr>
            <a:lvl3pPr lvl="2" rtl="0" algn="l">
              <a:lnSpc>
                <a:spcPct val="100000"/>
              </a:lnSpc>
              <a:spcBef>
                <a:spcPts val="0"/>
              </a:spcBef>
              <a:spcAft>
                <a:spcPts val="0"/>
              </a:spcAft>
              <a:buClr>
                <a:schemeClr val="lt1"/>
              </a:buClr>
              <a:buSzPts val="1800"/>
              <a:buNone/>
              <a:defRPr sz="1800">
                <a:solidFill>
                  <a:schemeClr val="lt1"/>
                </a:solidFill>
              </a:defRPr>
            </a:lvl3pPr>
            <a:lvl4pPr lvl="3" rtl="0" algn="l">
              <a:lnSpc>
                <a:spcPct val="100000"/>
              </a:lnSpc>
              <a:spcBef>
                <a:spcPts val="0"/>
              </a:spcBef>
              <a:spcAft>
                <a:spcPts val="0"/>
              </a:spcAft>
              <a:buClr>
                <a:schemeClr val="lt1"/>
              </a:buClr>
              <a:buSzPts val="1800"/>
              <a:buNone/>
              <a:defRPr sz="1800">
                <a:solidFill>
                  <a:schemeClr val="lt1"/>
                </a:solidFill>
              </a:defRPr>
            </a:lvl4pPr>
            <a:lvl5pPr lvl="4" rtl="0" algn="l">
              <a:lnSpc>
                <a:spcPct val="100000"/>
              </a:lnSpc>
              <a:spcBef>
                <a:spcPts val="0"/>
              </a:spcBef>
              <a:spcAft>
                <a:spcPts val="0"/>
              </a:spcAft>
              <a:buClr>
                <a:schemeClr val="lt1"/>
              </a:buClr>
              <a:buSzPts val="1800"/>
              <a:buNone/>
              <a:defRPr sz="1800">
                <a:solidFill>
                  <a:schemeClr val="lt1"/>
                </a:solidFill>
              </a:defRPr>
            </a:lvl5pPr>
            <a:lvl6pPr lvl="5" rtl="0" algn="l">
              <a:lnSpc>
                <a:spcPct val="100000"/>
              </a:lnSpc>
              <a:spcBef>
                <a:spcPts val="0"/>
              </a:spcBef>
              <a:spcAft>
                <a:spcPts val="0"/>
              </a:spcAft>
              <a:buClr>
                <a:schemeClr val="lt1"/>
              </a:buClr>
              <a:buSzPts val="1800"/>
              <a:buNone/>
              <a:defRPr sz="1800">
                <a:solidFill>
                  <a:schemeClr val="lt1"/>
                </a:solidFill>
              </a:defRPr>
            </a:lvl6pPr>
            <a:lvl7pPr lvl="6" rtl="0" algn="l">
              <a:lnSpc>
                <a:spcPct val="100000"/>
              </a:lnSpc>
              <a:spcBef>
                <a:spcPts val="0"/>
              </a:spcBef>
              <a:spcAft>
                <a:spcPts val="0"/>
              </a:spcAft>
              <a:buClr>
                <a:schemeClr val="lt1"/>
              </a:buClr>
              <a:buSzPts val="1800"/>
              <a:buNone/>
              <a:defRPr sz="1800">
                <a:solidFill>
                  <a:schemeClr val="lt1"/>
                </a:solidFill>
              </a:defRPr>
            </a:lvl7pPr>
            <a:lvl8pPr lvl="7" rtl="0" algn="l">
              <a:lnSpc>
                <a:spcPct val="100000"/>
              </a:lnSpc>
              <a:spcBef>
                <a:spcPts val="0"/>
              </a:spcBef>
              <a:spcAft>
                <a:spcPts val="0"/>
              </a:spcAft>
              <a:buClr>
                <a:schemeClr val="lt1"/>
              </a:buClr>
              <a:buSzPts val="1800"/>
              <a:buNone/>
              <a:defRPr sz="1800">
                <a:solidFill>
                  <a:schemeClr val="lt1"/>
                </a:solidFill>
              </a:defRPr>
            </a:lvl8pPr>
            <a:lvl9pPr lvl="8" rtl="0" algn="l">
              <a:lnSpc>
                <a:spcPct val="100000"/>
              </a:lnSpc>
              <a:spcBef>
                <a:spcPts val="0"/>
              </a:spcBef>
              <a:spcAft>
                <a:spcPts val="0"/>
              </a:spcAft>
              <a:buClr>
                <a:schemeClr val="lt1"/>
              </a:buClr>
              <a:buSzPts val="1800"/>
              <a:buNone/>
              <a:defRPr sz="1800">
                <a:solidFill>
                  <a:schemeClr val="lt1"/>
                </a:solidFill>
              </a:defRPr>
            </a:lvl9pPr>
          </a:lstStyle>
          <a:p/>
        </p:txBody>
      </p:sp>
      <p:sp>
        <p:nvSpPr>
          <p:cNvPr id="139" name="Google Shape;139;p30"/>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TITLE_4">
    <p:spTree>
      <p:nvGrpSpPr>
        <p:cNvPr id="140" name="Shape 140"/>
        <p:cNvGrpSpPr/>
        <p:nvPr/>
      </p:nvGrpSpPr>
      <p:grpSpPr>
        <a:xfrm>
          <a:off x="0" y="0"/>
          <a:ext cx="0" cy="0"/>
          <a:chOff x="0" y="0"/>
          <a:chExt cx="0" cy="0"/>
        </a:xfrm>
      </p:grpSpPr>
      <p:sp>
        <p:nvSpPr>
          <p:cNvPr id="141" name="Google Shape;141;p3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2" name="Google Shape;142;p3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1600"/>
              </a:spcBef>
              <a:spcAft>
                <a:spcPts val="0"/>
              </a:spcAft>
              <a:buSzPts val="2800"/>
              <a:buNone/>
              <a:defRPr sz="2800"/>
            </a:lvl2pPr>
            <a:lvl3pPr lvl="2" rtl="0" algn="ctr">
              <a:lnSpc>
                <a:spcPct val="100000"/>
              </a:lnSpc>
              <a:spcBef>
                <a:spcPts val="1600"/>
              </a:spcBef>
              <a:spcAft>
                <a:spcPts val="0"/>
              </a:spcAft>
              <a:buSzPts val="2800"/>
              <a:buNone/>
              <a:defRPr sz="2800"/>
            </a:lvl3pPr>
            <a:lvl4pPr lvl="3" rtl="0" algn="ctr">
              <a:lnSpc>
                <a:spcPct val="100000"/>
              </a:lnSpc>
              <a:spcBef>
                <a:spcPts val="1600"/>
              </a:spcBef>
              <a:spcAft>
                <a:spcPts val="0"/>
              </a:spcAft>
              <a:buSzPts val="2800"/>
              <a:buNone/>
              <a:defRPr sz="2800"/>
            </a:lvl4pPr>
            <a:lvl5pPr lvl="4" rtl="0" algn="ctr">
              <a:lnSpc>
                <a:spcPct val="100000"/>
              </a:lnSpc>
              <a:spcBef>
                <a:spcPts val="1600"/>
              </a:spcBef>
              <a:spcAft>
                <a:spcPts val="0"/>
              </a:spcAft>
              <a:buSzPts val="2800"/>
              <a:buNone/>
              <a:defRPr sz="2800"/>
            </a:lvl5pPr>
            <a:lvl6pPr lvl="5" rtl="0" algn="ctr">
              <a:lnSpc>
                <a:spcPct val="100000"/>
              </a:lnSpc>
              <a:spcBef>
                <a:spcPts val="1600"/>
              </a:spcBef>
              <a:spcAft>
                <a:spcPts val="0"/>
              </a:spcAft>
              <a:buSzPts val="2800"/>
              <a:buNone/>
              <a:defRPr sz="2800"/>
            </a:lvl6pPr>
            <a:lvl7pPr lvl="6" rtl="0" algn="ctr">
              <a:lnSpc>
                <a:spcPct val="100000"/>
              </a:lnSpc>
              <a:spcBef>
                <a:spcPts val="1600"/>
              </a:spcBef>
              <a:spcAft>
                <a:spcPts val="0"/>
              </a:spcAft>
              <a:buSzPts val="2800"/>
              <a:buNone/>
              <a:defRPr sz="2800"/>
            </a:lvl7pPr>
            <a:lvl8pPr lvl="7" rtl="0" algn="ctr">
              <a:lnSpc>
                <a:spcPct val="100000"/>
              </a:lnSpc>
              <a:spcBef>
                <a:spcPts val="1600"/>
              </a:spcBef>
              <a:spcAft>
                <a:spcPts val="0"/>
              </a:spcAft>
              <a:buSzPts val="2800"/>
              <a:buNone/>
              <a:defRPr sz="2800"/>
            </a:lvl8pPr>
            <a:lvl9pPr lvl="8" rtl="0" algn="ctr">
              <a:lnSpc>
                <a:spcPct val="100000"/>
              </a:lnSpc>
              <a:spcBef>
                <a:spcPts val="1600"/>
              </a:spcBef>
              <a:spcAft>
                <a:spcPts val="0"/>
              </a:spcAft>
              <a:buSzPts val="2800"/>
              <a:buNone/>
              <a:defRPr sz="2800"/>
            </a:lvl9pPr>
          </a:lstStyle>
          <a:p/>
        </p:txBody>
      </p:sp>
      <p:sp>
        <p:nvSpPr>
          <p:cNvPr id="143" name="Google Shape;143;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5.xml"/><Relationship Id="rId10" Type="http://schemas.openxmlformats.org/officeDocument/2006/relationships/slideLayout" Target="../slideLayouts/slideLayout24.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5" Type="http://schemas.openxmlformats.org/officeDocument/2006/relationships/slideLayout" Target="../slideLayouts/slideLayout29.xml"/><Relationship Id="rId14" Type="http://schemas.openxmlformats.org/officeDocument/2006/relationships/slideLayout" Target="../slideLayouts/slideLayout28.xml"/><Relationship Id="rId16" Type="http://schemas.openxmlformats.org/officeDocument/2006/relationships/theme" Target="../theme/theme3.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67" name="Shape 67"/>
        <p:cNvGrpSpPr/>
        <p:nvPr/>
      </p:nvGrpSpPr>
      <p:grpSpPr>
        <a:xfrm>
          <a:off x="0" y="0"/>
          <a:ext cx="0" cy="0"/>
          <a:chOff x="0" y="0"/>
          <a:chExt cx="0" cy="0"/>
        </a:xfrm>
      </p:grpSpPr>
      <p:sp>
        <p:nvSpPr>
          <p:cNvPr id="68" name="Google Shape;68;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69" name="Google Shape;69;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1600"/>
              </a:spcBef>
              <a:spcAft>
                <a:spcPts val="160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70" name="Google Shape;70;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hyperlink" Target="https://dataforgoodvancouver.slack.com/archives/C03C7FYN7U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hyperlink" Target="mailto:fraser.uitdenbosch@dataforgood.ca"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hyperlink" Target="https://www.zebx.org/wp-content/uploads/2021/04/BC-Building-Electrification-Road-Map-Final-Apr2021.pdf" TargetMode="Externa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hyperlink" Target="https://www.newwestcity.ca/services/environment-and-sustainability/energy-save-new-wes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hyperlink" Target="https://www.bchydro.com/powersmart/residential/rebates-programs/savings-based-on-income/free-energy-savings-kit.html" TargetMode="External"/><Relationship Id="rId4" Type="http://schemas.openxmlformats.org/officeDocument/2006/relationships/hyperlink" Target="https://energypoverty.ca/backgrounder.pdf" TargetMode="External"/><Relationship Id="rId5" Type="http://schemas.openxmlformats.org/officeDocument/2006/relationships/hyperlink" Target="https://energypoverty.ca/mappingtool/" TargetMode="External"/><Relationship Id="rId6" Type="http://schemas.openxmlformats.org/officeDocument/2006/relationships/hyperlink" Target="https://drive.google.com/drive/folders/17nrG4lbnoSXUww_lYuPsSs_p5knNm7y2?usp=sharing" TargetMode="External"/><Relationship Id="rId7"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image" Target="../media/image1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7.xml"/><Relationship Id="rId3" Type="http://schemas.openxmlformats.org/officeDocument/2006/relationships/image" Target="../media/image10.png"/><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2"/>
          <p:cNvSpPr/>
          <p:nvPr/>
        </p:nvSpPr>
        <p:spPr>
          <a:xfrm flipH="1" rot="10800000">
            <a:off x="3752850" y="0"/>
            <a:ext cx="2952900" cy="5143500"/>
          </a:xfrm>
          <a:prstGeom prst="rtTriangle">
            <a:avLst/>
          </a:prstGeom>
          <a:solidFill>
            <a:srgbClr val="8AC247"/>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9" name="Google Shape;149;p32"/>
          <p:cNvSpPr/>
          <p:nvPr/>
        </p:nvSpPr>
        <p:spPr>
          <a:xfrm>
            <a:off x="-61650" y="0"/>
            <a:ext cx="3814500" cy="5143500"/>
          </a:xfrm>
          <a:prstGeom prst="rect">
            <a:avLst/>
          </a:prstGeom>
          <a:solidFill>
            <a:srgbClr val="8AC24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0" name="Google Shape;150;p32"/>
          <p:cNvSpPr/>
          <p:nvPr/>
        </p:nvSpPr>
        <p:spPr>
          <a:xfrm>
            <a:off x="352350" y="266775"/>
            <a:ext cx="4305300" cy="895200"/>
          </a:xfrm>
          <a:prstGeom prst="roundRect">
            <a:avLst>
              <a:gd fmla="val 16667" name="adj"/>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2"/>
          <p:cNvSpPr txBox="1"/>
          <p:nvPr/>
        </p:nvSpPr>
        <p:spPr>
          <a:xfrm>
            <a:off x="0" y="1447875"/>
            <a:ext cx="5448300" cy="36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300">
                <a:solidFill>
                  <a:srgbClr val="FFFFFF"/>
                </a:solidFill>
                <a:latin typeface="Raleway"/>
                <a:ea typeface="Raleway"/>
                <a:cs typeface="Raleway"/>
                <a:sym typeface="Raleway"/>
              </a:rPr>
              <a:t>Earth Day Datathon</a:t>
            </a:r>
            <a:endParaRPr b="1" sz="4800">
              <a:solidFill>
                <a:srgbClr val="FFFFFF"/>
              </a:solidFill>
              <a:latin typeface="Raleway"/>
              <a:ea typeface="Raleway"/>
              <a:cs typeface="Raleway"/>
              <a:sym typeface="Raleway"/>
            </a:endParaRPr>
          </a:p>
          <a:p>
            <a:pPr indent="0" lvl="0" marL="0" rtl="0" algn="l">
              <a:spcBef>
                <a:spcPts val="0"/>
              </a:spcBef>
              <a:spcAft>
                <a:spcPts val="0"/>
              </a:spcAft>
              <a:buNone/>
            </a:pPr>
            <a:r>
              <a:rPr lang="en" sz="2400">
                <a:solidFill>
                  <a:schemeClr val="lt1"/>
                </a:solidFill>
                <a:latin typeface="Raleway"/>
                <a:ea typeface="Raleway"/>
                <a:cs typeface="Raleway"/>
                <a:sym typeface="Raleway"/>
              </a:rPr>
              <a:t>Kick off: </a:t>
            </a:r>
            <a:endParaRPr sz="2400">
              <a:solidFill>
                <a:schemeClr val="lt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lang="en" sz="2400">
                <a:solidFill>
                  <a:schemeClr val="lt1"/>
                </a:solidFill>
                <a:latin typeface="Raleway"/>
                <a:ea typeface="Raleway"/>
                <a:cs typeface="Raleway"/>
                <a:sym typeface="Raleway"/>
              </a:rPr>
              <a:t>Sat. April 23st, 9am - 10am PST</a:t>
            </a:r>
            <a:endParaRPr sz="2400">
              <a:solidFill>
                <a:schemeClr val="lt1"/>
              </a:solidFill>
              <a:latin typeface="Raleway"/>
              <a:ea typeface="Raleway"/>
              <a:cs typeface="Raleway"/>
              <a:sym typeface="Raleway"/>
            </a:endParaRPr>
          </a:p>
          <a:p>
            <a:pPr indent="0" lvl="0" marL="0" rtl="0" algn="l">
              <a:spcBef>
                <a:spcPts val="0"/>
              </a:spcBef>
              <a:spcAft>
                <a:spcPts val="0"/>
              </a:spcAft>
              <a:buNone/>
            </a:pPr>
            <a:r>
              <a:rPr lang="en" sz="2400">
                <a:solidFill>
                  <a:schemeClr val="lt1"/>
                </a:solidFill>
                <a:latin typeface="Raleway"/>
                <a:ea typeface="Raleway"/>
                <a:cs typeface="Raleway"/>
                <a:sym typeface="Raleway"/>
              </a:rPr>
              <a:t>Presentations:</a:t>
            </a:r>
            <a:endParaRPr sz="2400">
              <a:solidFill>
                <a:schemeClr val="lt1"/>
              </a:solidFill>
              <a:latin typeface="Raleway"/>
              <a:ea typeface="Raleway"/>
              <a:cs typeface="Raleway"/>
              <a:sym typeface="Raleway"/>
            </a:endParaRPr>
          </a:p>
          <a:p>
            <a:pPr indent="0" lvl="0" marL="0" rtl="0" algn="l">
              <a:spcBef>
                <a:spcPts val="0"/>
              </a:spcBef>
              <a:spcAft>
                <a:spcPts val="0"/>
              </a:spcAft>
              <a:buNone/>
            </a:pPr>
            <a:r>
              <a:rPr lang="en" sz="2400">
                <a:solidFill>
                  <a:schemeClr val="lt1"/>
                </a:solidFill>
                <a:latin typeface="Raleway"/>
                <a:ea typeface="Raleway"/>
                <a:cs typeface="Raleway"/>
                <a:sym typeface="Raleway"/>
              </a:rPr>
              <a:t>Sun.. April 24th, 4pm - 5pm PST</a:t>
            </a:r>
            <a:endParaRPr sz="2400">
              <a:solidFill>
                <a:srgbClr val="FFFFFF"/>
              </a:solidFill>
              <a:latin typeface="Raleway"/>
              <a:ea typeface="Raleway"/>
              <a:cs typeface="Raleway"/>
              <a:sym typeface="Raleway"/>
            </a:endParaRPr>
          </a:p>
          <a:p>
            <a:pPr indent="0" lvl="0" marL="0" rtl="0" algn="l">
              <a:spcBef>
                <a:spcPts val="0"/>
              </a:spcBef>
              <a:spcAft>
                <a:spcPts val="0"/>
              </a:spcAft>
              <a:buNone/>
            </a:pPr>
            <a:r>
              <a:t/>
            </a:r>
            <a:endParaRPr sz="2400">
              <a:solidFill>
                <a:srgbClr val="FFFFFF"/>
              </a:solidFill>
              <a:latin typeface="Raleway"/>
              <a:ea typeface="Raleway"/>
              <a:cs typeface="Raleway"/>
              <a:sym typeface="Raleway"/>
            </a:endParaRPr>
          </a:p>
          <a:p>
            <a:pPr indent="0" lvl="0" marL="0" rtl="0" algn="l">
              <a:spcBef>
                <a:spcPts val="0"/>
              </a:spcBef>
              <a:spcAft>
                <a:spcPts val="0"/>
              </a:spcAft>
              <a:buNone/>
            </a:pPr>
            <a:r>
              <a:rPr lang="en" sz="2400">
                <a:solidFill>
                  <a:srgbClr val="FFFFFF"/>
                </a:solidFill>
                <a:latin typeface="Raleway"/>
                <a:ea typeface="Raleway"/>
                <a:cs typeface="Raleway"/>
                <a:sym typeface="Raleway"/>
              </a:rPr>
              <a:t>v</a:t>
            </a:r>
            <a:r>
              <a:rPr lang="en" sz="2400">
                <a:solidFill>
                  <a:srgbClr val="FFFFFF"/>
                </a:solidFill>
                <a:latin typeface="Raleway"/>
                <a:ea typeface="Raleway"/>
                <a:cs typeface="Raleway"/>
                <a:sym typeface="Raleway"/>
              </a:rPr>
              <a:t>irtual</a:t>
            </a:r>
            <a:endParaRPr sz="2400">
              <a:solidFill>
                <a:srgbClr val="FFFFFF"/>
              </a:solidFill>
              <a:latin typeface="Raleway"/>
              <a:ea typeface="Raleway"/>
              <a:cs typeface="Raleway"/>
              <a:sym typeface="Raleway"/>
            </a:endParaRPr>
          </a:p>
          <a:p>
            <a:pPr indent="0" lvl="0" marL="0" rtl="0" algn="l">
              <a:spcBef>
                <a:spcPts val="0"/>
              </a:spcBef>
              <a:spcAft>
                <a:spcPts val="0"/>
              </a:spcAft>
              <a:buNone/>
            </a:pPr>
            <a:r>
              <a:t/>
            </a:r>
            <a:endParaRPr sz="2400">
              <a:solidFill>
                <a:srgbClr val="FFFFFF"/>
              </a:solidFill>
              <a:latin typeface="Raleway"/>
              <a:ea typeface="Raleway"/>
              <a:cs typeface="Raleway"/>
              <a:sym typeface="Raleway"/>
            </a:endParaRPr>
          </a:p>
        </p:txBody>
      </p:sp>
      <p:sp>
        <p:nvSpPr>
          <p:cNvPr id="152" name="Google Shape;152;p32"/>
          <p:cNvSpPr txBox="1"/>
          <p:nvPr/>
        </p:nvSpPr>
        <p:spPr>
          <a:xfrm>
            <a:off x="6324750" y="179825"/>
            <a:ext cx="2771700" cy="3619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900">
                <a:solidFill>
                  <a:srgbClr val="B7B7B7"/>
                </a:solidFill>
                <a:latin typeface="Raleway"/>
                <a:ea typeface="Raleway"/>
                <a:cs typeface="Raleway"/>
                <a:sym typeface="Raleway"/>
              </a:rPr>
              <a:t>in support of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5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p:txBody>
      </p:sp>
      <p:pic>
        <p:nvPicPr>
          <p:cNvPr id="153" name="Google Shape;153;p32"/>
          <p:cNvPicPr preferRelativeResize="0"/>
          <p:nvPr/>
        </p:nvPicPr>
        <p:blipFill>
          <a:blip r:embed="rId3">
            <a:alphaModFix/>
          </a:blip>
          <a:stretch>
            <a:fillRect/>
          </a:stretch>
        </p:blipFill>
        <p:spPr>
          <a:xfrm>
            <a:off x="471625" y="350249"/>
            <a:ext cx="4046749" cy="685600"/>
          </a:xfrm>
          <a:prstGeom prst="rect">
            <a:avLst/>
          </a:prstGeom>
          <a:noFill/>
          <a:ln>
            <a:noFill/>
          </a:ln>
        </p:spPr>
      </p:pic>
      <p:pic>
        <p:nvPicPr>
          <p:cNvPr id="154" name="Google Shape;154;p32"/>
          <p:cNvPicPr preferRelativeResize="0"/>
          <p:nvPr/>
        </p:nvPicPr>
        <p:blipFill>
          <a:blip r:embed="rId4">
            <a:alphaModFix/>
          </a:blip>
          <a:stretch>
            <a:fillRect/>
          </a:stretch>
        </p:blipFill>
        <p:spPr>
          <a:xfrm>
            <a:off x="6089550" y="1161975"/>
            <a:ext cx="2952900" cy="826824"/>
          </a:xfrm>
          <a:prstGeom prst="rect">
            <a:avLst/>
          </a:prstGeom>
          <a:noFill/>
          <a:ln>
            <a:noFill/>
          </a:ln>
        </p:spPr>
      </p:pic>
      <p:sp>
        <p:nvSpPr>
          <p:cNvPr id="155" name="Google Shape;155;p32"/>
          <p:cNvSpPr txBox="1"/>
          <p:nvPr/>
        </p:nvSpPr>
        <p:spPr>
          <a:xfrm>
            <a:off x="6102413" y="2976138"/>
            <a:ext cx="1806900" cy="74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900">
                <a:solidFill>
                  <a:srgbClr val="B7B7B7"/>
                </a:solidFill>
                <a:latin typeface="Raleway"/>
                <a:ea typeface="Raleway"/>
                <a:cs typeface="Raleway"/>
                <a:sym typeface="Raleway"/>
              </a:rPr>
              <a:t>with generous support from</a:t>
            </a:r>
            <a:r>
              <a:rPr lang="en" sz="1900">
                <a:solidFill>
                  <a:srgbClr val="B7B7B7"/>
                </a:solidFill>
                <a:latin typeface="Raleway"/>
                <a:ea typeface="Raleway"/>
                <a:cs typeface="Raleway"/>
                <a:sym typeface="Raleway"/>
              </a:rPr>
              <a:t>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5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a:p>
            <a:pPr indent="0" lvl="0" marL="0" rtl="0" algn="r">
              <a:spcBef>
                <a:spcPts val="0"/>
              </a:spcBef>
              <a:spcAft>
                <a:spcPts val="0"/>
              </a:spcAft>
              <a:buNone/>
            </a:pPr>
            <a:r>
              <a:t/>
            </a:r>
            <a:endParaRPr sz="1900">
              <a:solidFill>
                <a:srgbClr val="B7B7B7"/>
              </a:solidFill>
              <a:latin typeface="Raleway"/>
              <a:ea typeface="Raleway"/>
              <a:cs typeface="Raleway"/>
              <a:sym typeface="Raleway"/>
            </a:endParaRPr>
          </a:p>
        </p:txBody>
      </p:sp>
      <p:pic>
        <p:nvPicPr>
          <p:cNvPr id="156" name="Google Shape;156;p32"/>
          <p:cNvPicPr preferRelativeResize="0"/>
          <p:nvPr/>
        </p:nvPicPr>
        <p:blipFill>
          <a:blip r:embed="rId5">
            <a:alphaModFix/>
          </a:blip>
          <a:stretch>
            <a:fillRect/>
          </a:stretch>
        </p:blipFill>
        <p:spPr>
          <a:xfrm>
            <a:off x="6233197" y="3871350"/>
            <a:ext cx="1935954" cy="744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1"/>
          <p:cNvSpPr txBox="1"/>
          <p:nvPr>
            <p:ph type="title"/>
          </p:nvPr>
        </p:nvSpPr>
        <p:spPr>
          <a:xfrm>
            <a:off x="228600" y="0"/>
            <a:ext cx="7739100" cy="7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6"/>
                </a:solidFill>
                <a:latin typeface="Roboto"/>
                <a:ea typeface="Roboto"/>
                <a:cs typeface="Roboto"/>
                <a:sym typeface="Roboto"/>
              </a:rPr>
              <a:t>Prizes</a:t>
            </a:r>
            <a:endParaRPr sz="3600">
              <a:latin typeface="Roboto"/>
              <a:ea typeface="Roboto"/>
              <a:cs typeface="Roboto"/>
              <a:sym typeface="Roboto"/>
            </a:endParaRPr>
          </a:p>
        </p:txBody>
      </p:sp>
      <p:sp>
        <p:nvSpPr>
          <p:cNvPr id="252" name="Google Shape;252;p41"/>
          <p:cNvSpPr txBox="1"/>
          <p:nvPr/>
        </p:nvSpPr>
        <p:spPr>
          <a:xfrm>
            <a:off x="120875" y="724650"/>
            <a:ext cx="8850300" cy="3135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1900">
              <a:solidFill>
                <a:schemeClr val="dk1"/>
              </a:solidFill>
              <a:latin typeface="Raleway"/>
              <a:ea typeface="Raleway"/>
              <a:cs typeface="Raleway"/>
              <a:sym typeface="Raleway"/>
            </a:endParaRPr>
          </a:p>
          <a:p>
            <a:pPr indent="0" lvl="0" marL="0" marR="0" rtl="0" algn="l">
              <a:lnSpc>
                <a:spcPct val="115000"/>
              </a:lnSpc>
              <a:spcBef>
                <a:spcPts val="1000"/>
              </a:spcBef>
              <a:spcAft>
                <a:spcPts val="0"/>
              </a:spcAft>
              <a:buNone/>
            </a:pPr>
            <a:r>
              <a:rPr lang="en" sz="1600">
                <a:solidFill>
                  <a:srgbClr val="222222"/>
                </a:solidFill>
                <a:highlight>
                  <a:srgbClr val="FFFFFF"/>
                </a:highlight>
              </a:rPr>
              <a:t>Everyone who attends the final presentations is entered to win:</a:t>
            </a:r>
            <a:endParaRPr sz="1600">
              <a:solidFill>
                <a:srgbClr val="222222"/>
              </a:solidFill>
              <a:highlight>
                <a:srgbClr val="FFFFFF"/>
              </a:highlight>
            </a:endParaRPr>
          </a:p>
          <a:p>
            <a:pPr indent="-330200" lvl="0" marL="457200" marR="0" rtl="0" algn="l">
              <a:lnSpc>
                <a:spcPct val="115000"/>
              </a:lnSpc>
              <a:spcBef>
                <a:spcPts val="1000"/>
              </a:spcBef>
              <a:spcAft>
                <a:spcPts val="0"/>
              </a:spcAft>
              <a:buClr>
                <a:srgbClr val="222222"/>
              </a:buClr>
              <a:buSzPts val="1600"/>
              <a:buChar char="●"/>
            </a:pPr>
            <a:r>
              <a:rPr lang="en" sz="1600">
                <a:solidFill>
                  <a:srgbClr val="222222"/>
                </a:solidFill>
                <a:highlight>
                  <a:srgbClr val="FFFFFF"/>
                </a:highlight>
              </a:rPr>
              <a:t>Microsoft backpacks and water bottles</a:t>
            </a:r>
            <a:endParaRPr sz="1600">
              <a:solidFill>
                <a:srgbClr val="222222"/>
              </a:solidFill>
              <a:highlight>
                <a:srgbClr val="FFFFFF"/>
              </a:highlight>
            </a:endParaRPr>
          </a:p>
          <a:p>
            <a:pPr indent="0" lvl="0" marL="0" marR="0" rtl="0" algn="l">
              <a:lnSpc>
                <a:spcPct val="115000"/>
              </a:lnSpc>
              <a:spcBef>
                <a:spcPts val="1000"/>
              </a:spcBef>
              <a:spcAft>
                <a:spcPts val="0"/>
              </a:spcAft>
              <a:buNone/>
            </a:pPr>
            <a:r>
              <a:rPr lang="en" sz="1600">
                <a:solidFill>
                  <a:srgbClr val="222222"/>
                </a:solidFill>
                <a:highlight>
                  <a:srgbClr val="FFFFFF"/>
                </a:highlight>
              </a:rPr>
              <a:t>Gift cards available to be won for:</a:t>
            </a:r>
            <a:endParaRPr sz="1600">
              <a:solidFill>
                <a:srgbClr val="222222"/>
              </a:solidFill>
              <a:highlight>
                <a:srgbClr val="FFFFFF"/>
              </a:highlight>
            </a:endParaRPr>
          </a:p>
          <a:p>
            <a:pPr indent="-330200" lvl="0" marL="457200" marR="0" rtl="0" algn="l">
              <a:lnSpc>
                <a:spcPct val="115000"/>
              </a:lnSpc>
              <a:spcBef>
                <a:spcPts val="1000"/>
              </a:spcBef>
              <a:spcAft>
                <a:spcPts val="0"/>
              </a:spcAft>
              <a:buClr>
                <a:srgbClr val="222222"/>
              </a:buClr>
              <a:buSzPts val="1600"/>
              <a:buChar char="●"/>
            </a:pPr>
            <a:r>
              <a:rPr lang="en" sz="1600">
                <a:solidFill>
                  <a:srgbClr val="222222"/>
                </a:solidFill>
                <a:highlight>
                  <a:srgbClr val="FFFFFF"/>
                </a:highlight>
              </a:rPr>
              <a:t>Best Visualization and Storytelling</a:t>
            </a:r>
            <a:endParaRPr sz="1600">
              <a:solidFill>
                <a:srgbClr val="222222"/>
              </a:solidFill>
              <a:highlight>
                <a:srgbClr val="FFFFFF"/>
              </a:highlight>
            </a:endParaRPr>
          </a:p>
          <a:p>
            <a:pPr indent="-330200" lvl="0" marL="457200" marR="0" rtl="0" algn="l">
              <a:lnSpc>
                <a:spcPct val="115000"/>
              </a:lnSpc>
              <a:spcBef>
                <a:spcPts val="0"/>
              </a:spcBef>
              <a:spcAft>
                <a:spcPts val="0"/>
              </a:spcAft>
              <a:buClr>
                <a:srgbClr val="222222"/>
              </a:buClr>
              <a:buSzPts val="1600"/>
              <a:buChar char="●"/>
            </a:pPr>
            <a:r>
              <a:rPr lang="en" sz="1600">
                <a:solidFill>
                  <a:srgbClr val="222222"/>
                </a:solidFill>
                <a:highlight>
                  <a:srgbClr val="FFFFFF"/>
                </a:highlight>
              </a:rPr>
              <a:t>Best Actionable Insights</a:t>
            </a:r>
            <a:endParaRPr sz="1600">
              <a:solidFill>
                <a:srgbClr val="222222"/>
              </a:solidFill>
              <a:highlight>
                <a:srgbClr val="FFFFFF"/>
              </a:highlight>
            </a:endParaRPr>
          </a:p>
          <a:p>
            <a:pPr indent="0" lvl="0" marL="0" rtl="0" algn="l">
              <a:spcBef>
                <a:spcPts val="1000"/>
              </a:spcBef>
              <a:spcAft>
                <a:spcPts val="0"/>
              </a:spcAft>
              <a:buNone/>
            </a:pPr>
            <a:r>
              <a:t/>
            </a:r>
            <a:endParaRPr sz="1900">
              <a:solidFill>
                <a:schemeClr val="dk1"/>
              </a:solidFill>
              <a:latin typeface="Raleway"/>
              <a:ea typeface="Raleway"/>
              <a:cs typeface="Raleway"/>
              <a:sym typeface="Raleway"/>
            </a:endParaRPr>
          </a:p>
          <a:p>
            <a:pPr indent="0" lvl="0" marL="0" rtl="0" algn="l">
              <a:spcBef>
                <a:spcPts val="0"/>
              </a:spcBef>
              <a:spcAft>
                <a:spcPts val="0"/>
              </a:spcAft>
              <a:buNone/>
            </a:pPr>
            <a:r>
              <a:t/>
            </a:r>
            <a:endParaRPr sz="2000">
              <a:latin typeface="Raleway"/>
              <a:ea typeface="Raleway"/>
              <a:cs typeface="Raleway"/>
              <a:sym typeface="Raleway"/>
            </a:endParaRPr>
          </a:p>
        </p:txBody>
      </p:sp>
      <p:sp>
        <p:nvSpPr>
          <p:cNvPr id="253" name="Google Shape;253;p41"/>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2"/>
          <p:cNvSpPr txBox="1"/>
          <p:nvPr>
            <p:ph type="title"/>
          </p:nvPr>
        </p:nvSpPr>
        <p:spPr>
          <a:xfrm>
            <a:off x="228600" y="0"/>
            <a:ext cx="7739100" cy="7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6"/>
                </a:solidFill>
                <a:latin typeface="Roboto"/>
                <a:ea typeface="Roboto"/>
                <a:cs typeface="Roboto"/>
                <a:sym typeface="Roboto"/>
              </a:rPr>
              <a:t>#datathon</a:t>
            </a:r>
            <a:endParaRPr sz="3600">
              <a:latin typeface="Roboto"/>
              <a:ea typeface="Roboto"/>
              <a:cs typeface="Roboto"/>
              <a:sym typeface="Roboto"/>
            </a:endParaRPr>
          </a:p>
        </p:txBody>
      </p:sp>
      <p:sp>
        <p:nvSpPr>
          <p:cNvPr id="259" name="Google Shape;259;p42"/>
          <p:cNvSpPr txBox="1"/>
          <p:nvPr/>
        </p:nvSpPr>
        <p:spPr>
          <a:xfrm>
            <a:off x="120875" y="724650"/>
            <a:ext cx="8850300" cy="28014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We have set-up a slack channel for the event here, feel free to post questions throughout the weekend: </a:t>
            </a:r>
            <a:br>
              <a:rPr lang="en" sz="1900">
                <a:solidFill>
                  <a:schemeClr val="dk1"/>
                </a:solidFill>
                <a:latin typeface="Raleway"/>
                <a:ea typeface="Raleway"/>
                <a:cs typeface="Raleway"/>
                <a:sym typeface="Raleway"/>
              </a:rPr>
            </a:br>
            <a:r>
              <a:rPr lang="en" sz="1700" u="sng">
                <a:solidFill>
                  <a:srgbClr val="1155CC"/>
                </a:solidFill>
                <a:highlight>
                  <a:srgbClr val="FFFFFF"/>
                </a:highlight>
                <a:hlinkClick r:id="rId3">
                  <a:extLst>
                    <a:ext uri="{A12FA001-AC4F-418D-AE19-62706E023703}">
                      <ahyp:hlinkClr val="tx"/>
                    </a:ext>
                  </a:extLst>
                </a:hlinkClick>
              </a:rPr>
              <a:t>https://dataforgoodvancouver.slack.com/archives/C03C7FYN7UM</a:t>
            </a:r>
            <a:endParaRPr sz="2500">
              <a:solidFill>
                <a:schemeClr val="dk1"/>
              </a:solidFill>
              <a:latin typeface="Raleway"/>
              <a:ea typeface="Raleway"/>
              <a:cs typeface="Raleway"/>
              <a:sym typeface="Raleway"/>
            </a:endParaRPr>
          </a:p>
          <a:p>
            <a:pPr indent="0" lvl="0" marL="457200" rtl="0" algn="l">
              <a:spcBef>
                <a:spcPts val="0"/>
              </a:spcBef>
              <a:spcAft>
                <a:spcPts val="0"/>
              </a:spcAft>
              <a:buNone/>
            </a:pPr>
            <a:r>
              <a:t/>
            </a:r>
            <a:endParaRPr sz="1900">
              <a:solidFill>
                <a:schemeClr val="dk1"/>
              </a:solidFill>
              <a:latin typeface="Raleway"/>
              <a:ea typeface="Raleway"/>
              <a:cs typeface="Raleway"/>
              <a:sym typeface="Raleway"/>
            </a:endParaRPr>
          </a:p>
          <a:p>
            <a:pPr indent="-349250" lvl="0" marL="457200" rtl="0" algn="l">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If you are working in a team, it is up to you &amp; your team members to set up a method of communication (slack, email, google meet, etc.)</a:t>
            </a:r>
            <a:endParaRPr sz="1900">
              <a:solidFill>
                <a:schemeClr val="dk1"/>
              </a:solidFill>
              <a:latin typeface="Raleway"/>
              <a:ea typeface="Raleway"/>
              <a:cs typeface="Raleway"/>
              <a:sym typeface="Raleway"/>
            </a:endParaRPr>
          </a:p>
          <a:p>
            <a:pPr indent="0" lvl="0" marL="457200" rtl="0" algn="l">
              <a:spcBef>
                <a:spcPts val="0"/>
              </a:spcBef>
              <a:spcAft>
                <a:spcPts val="0"/>
              </a:spcAft>
              <a:buNone/>
            </a:pPr>
            <a:r>
              <a:t/>
            </a:r>
            <a:endParaRPr sz="1900">
              <a:solidFill>
                <a:schemeClr val="dk1"/>
              </a:solidFill>
              <a:latin typeface="Raleway"/>
              <a:ea typeface="Raleway"/>
              <a:cs typeface="Raleway"/>
              <a:sym typeface="Raleway"/>
            </a:endParaRPr>
          </a:p>
          <a:p>
            <a:pPr indent="0" lvl="0" marL="0" rtl="0" algn="l">
              <a:spcBef>
                <a:spcPts val="0"/>
              </a:spcBef>
              <a:spcAft>
                <a:spcPts val="0"/>
              </a:spcAft>
              <a:buNone/>
            </a:pPr>
            <a:r>
              <a:t/>
            </a:r>
            <a:endParaRPr sz="1900">
              <a:solidFill>
                <a:schemeClr val="dk1"/>
              </a:solidFill>
              <a:latin typeface="Raleway"/>
              <a:ea typeface="Raleway"/>
              <a:cs typeface="Raleway"/>
              <a:sym typeface="Raleway"/>
            </a:endParaRPr>
          </a:p>
          <a:p>
            <a:pPr indent="0" lvl="0" marL="0" rtl="0" algn="l">
              <a:spcBef>
                <a:spcPts val="0"/>
              </a:spcBef>
              <a:spcAft>
                <a:spcPts val="0"/>
              </a:spcAft>
              <a:buNone/>
            </a:pPr>
            <a:r>
              <a:t/>
            </a:r>
            <a:endParaRPr sz="2000">
              <a:latin typeface="Raleway"/>
              <a:ea typeface="Raleway"/>
              <a:cs typeface="Raleway"/>
              <a:sym typeface="Raleway"/>
            </a:endParaRPr>
          </a:p>
        </p:txBody>
      </p:sp>
      <p:sp>
        <p:nvSpPr>
          <p:cNvPr id="260" name="Google Shape;260;p42"/>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3"/>
          <p:cNvSpPr txBox="1"/>
          <p:nvPr>
            <p:ph type="title"/>
          </p:nvPr>
        </p:nvSpPr>
        <p:spPr>
          <a:xfrm>
            <a:off x="228600" y="0"/>
            <a:ext cx="6716100" cy="7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6"/>
                </a:solidFill>
                <a:latin typeface="Roboto"/>
                <a:ea typeface="Roboto"/>
                <a:cs typeface="Roboto"/>
                <a:sym typeface="Roboto"/>
              </a:rPr>
              <a:t>#datathon</a:t>
            </a:r>
            <a:r>
              <a:rPr lang="en" sz="3600">
                <a:latin typeface="Roboto"/>
                <a:ea typeface="Roboto"/>
                <a:cs typeface="Roboto"/>
                <a:sym typeface="Roboto"/>
              </a:rPr>
              <a:t> presentations</a:t>
            </a:r>
            <a:endParaRPr sz="3600">
              <a:latin typeface="Roboto"/>
              <a:ea typeface="Roboto"/>
              <a:cs typeface="Roboto"/>
              <a:sym typeface="Roboto"/>
            </a:endParaRPr>
          </a:p>
        </p:txBody>
      </p:sp>
      <p:sp>
        <p:nvSpPr>
          <p:cNvPr id="266" name="Google Shape;266;p43"/>
          <p:cNvSpPr txBox="1"/>
          <p:nvPr/>
        </p:nvSpPr>
        <p:spPr>
          <a:xfrm>
            <a:off x="150475" y="755699"/>
            <a:ext cx="8635200" cy="28323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1"/>
              </a:buClr>
              <a:buSzPts val="1700"/>
              <a:buFont typeface="Raleway"/>
              <a:buChar char="●"/>
            </a:pPr>
            <a:r>
              <a:rPr b="1" lang="en" sz="1700">
                <a:solidFill>
                  <a:schemeClr val="dk1"/>
                </a:solidFill>
                <a:latin typeface="Raleway"/>
                <a:ea typeface="Raleway"/>
                <a:cs typeface="Raleway"/>
                <a:sym typeface="Raleway"/>
              </a:rPr>
              <a:t>Send </a:t>
            </a:r>
            <a:r>
              <a:rPr b="1" lang="en" sz="1700">
                <a:solidFill>
                  <a:schemeClr val="dk1"/>
                </a:solidFill>
                <a:latin typeface="Raleway"/>
                <a:ea typeface="Raleway"/>
                <a:cs typeface="Raleway"/>
                <a:sym typeface="Raleway"/>
              </a:rPr>
              <a:t>your presentation along with supporting materials</a:t>
            </a:r>
            <a:r>
              <a:rPr b="1" lang="en" sz="1700">
                <a:solidFill>
                  <a:schemeClr val="dk1"/>
                </a:solidFill>
                <a:latin typeface="Raleway"/>
                <a:ea typeface="Raleway"/>
                <a:cs typeface="Raleway"/>
                <a:sym typeface="Raleway"/>
              </a:rPr>
              <a:t> for review</a:t>
            </a:r>
            <a:r>
              <a:rPr b="1" lang="en" sz="1700">
                <a:solidFill>
                  <a:schemeClr val="dk1"/>
                </a:solidFill>
                <a:latin typeface="Raleway"/>
                <a:ea typeface="Raleway"/>
                <a:cs typeface="Raleway"/>
                <a:sym typeface="Raleway"/>
              </a:rPr>
              <a:t> by</a:t>
            </a:r>
            <a:r>
              <a:rPr lang="en" sz="1700">
                <a:solidFill>
                  <a:schemeClr val="dk1"/>
                </a:solidFill>
                <a:latin typeface="Raleway"/>
                <a:ea typeface="Raleway"/>
                <a:cs typeface="Raleway"/>
                <a:sym typeface="Raleway"/>
              </a:rPr>
              <a:t> </a:t>
            </a:r>
            <a:r>
              <a:rPr b="1" lang="en" sz="1700">
                <a:solidFill>
                  <a:schemeClr val="dk1"/>
                </a:solidFill>
                <a:latin typeface="Raleway"/>
                <a:ea typeface="Raleway"/>
                <a:cs typeface="Raleway"/>
                <a:sym typeface="Raleway"/>
              </a:rPr>
              <a:t>3</a:t>
            </a:r>
            <a:r>
              <a:rPr b="1" lang="en" sz="1700">
                <a:solidFill>
                  <a:schemeClr val="dk1"/>
                </a:solidFill>
                <a:latin typeface="Raleway"/>
                <a:ea typeface="Raleway"/>
                <a:cs typeface="Raleway"/>
                <a:sym typeface="Raleway"/>
              </a:rPr>
              <a:t>30pm PST on Sunday April</a:t>
            </a:r>
            <a:r>
              <a:rPr b="1" lang="en" sz="1700">
                <a:solidFill>
                  <a:schemeClr val="dk1"/>
                </a:solidFill>
                <a:latin typeface="Raleway"/>
                <a:ea typeface="Raleway"/>
                <a:cs typeface="Raleway"/>
                <a:sym typeface="Raleway"/>
              </a:rPr>
              <a:t> 24th </a:t>
            </a:r>
            <a:r>
              <a:rPr lang="en" sz="1700">
                <a:solidFill>
                  <a:schemeClr val="dk1"/>
                </a:solidFill>
                <a:latin typeface="Raleway"/>
                <a:ea typeface="Raleway"/>
                <a:cs typeface="Raleway"/>
                <a:sym typeface="Raleway"/>
              </a:rPr>
              <a:t>to: </a:t>
            </a:r>
            <a:r>
              <a:rPr lang="en" sz="1700" u="sng">
                <a:solidFill>
                  <a:schemeClr val="hlink"/>
                </a:solidFill>
                <a:latin typeface="Raleway"/>
                <a:ea typeface="Raleway"/>
                <a:cs typeface="Raleway"/>
                <a:sym typeface="Raleway"/>
                <a:hlinkClick r:id="rId3"/>
              </a:rPr>
              <a:t>fraser.uitdenbosch@dataforgood.ca</a:t>
            </a:r>
            <a:endParaRPr sz="1700">
              <a:solidFill>
                <a:schemeClr val="dk1"/>
              </a:solidFill>
              <a:latin typeface="Raleway"/>
              <a:ea typeface="Raleway"/>
              <a:cs typeface="Raleway"/>
              <a:sym typeface="Raleway"/>
            </a:endParaRPr>
          </a:p>
          <a:p>
            <a:pPr indent="0" lvl="0" marL="457200" rtl="0" algn="l">
              <a:spcBef>
                <a:spcPts val="0"/>
              </a:spcBef>
              <a:spcAft>
                <a:spcPts val="0"/>
              </a:spcAft>
              <a:buNone/>
            </a:pPr>
            <a:r>
              <a:rPr lang="en" sz="1700">
                <a:solidFill>
                  <a:schemeClr val="dk1"/>
                </a:solidFill>
                <a:latin typeface="Raleway"/>
                <a:ea typeface="Raleway"/>
                <a:cs typeface="Raleway"/>
                <a:sym typeface="Raleway"/>
              </a:rPr>
              <a:t>	</a:t>
            </a:r>
            <a:endParaRPr sz="1700">
              <a:solidFill>
                <a:schemeClr val="dk1"/>
              </a:solidFill>
              <a:latin typeface="Raleway"/>
              <a:ea typeface="Raleway"/>
              <a:cs typeface="Raleway"/>
              <a:sym typeface="Raleway"/>
            </a:endParaRPr>
          </a:p>
          <a:p>
            <a:pPr indent="-336550" lvl="0" marL="457200" rtl="0" algn="l">
              <a:spcBef>
                <a:spcPts val="0"/>
              </a:spcBef>
              <a:spcAft>
                <a:spcPts val="0"/>
              </a:spcAft>
              <a:buClr>
                <a:schemeClr val="dk1"/>
              </a:buClr>
              <a:buSzPts val="1700"/>
              <a:buFont typeface="Raleway"/>
              <a:buChar char="●"/>
            </a:pPr>
            <a:r>
              <a:rPr lang="en" sz="1700">
                <a:solidFill>
                  <a:schemeClr val="dk1"/>
                </a:solidFill>
                <a:latin typeface="Raleway"/>
                <a:ea typeface="Raleway"/>
                <a:cs typeface="Raleway"/>
                <a:sym typeface="Raleway"/>
              </a:rPr>
              <a:t>Keep your presentation </a:t>
            </a:r>
            <a:r>
              <a:rPr lang="en" sz="1700" u="sng">
                <a:solidFill>
                  <a:schemeClr val="dk1"/>
                </a:solidFill>
                <a:latin typeface="Raleway"/>
                <a:ea typeface="Raleway"/>
                <a:cs typeface="Raleway"/>
                <a:sym typeface="Raleway"/>
              </a:rPr>
              <a:t>business focused</a:t>
            </a:r>
            <a:r>
              <a:rPr lang="en" sz="1700">
                <a:solidFill>
                  <a:schemeClr val="dk1"/>
                </a:solidFill>
                <a:latin typeface="Raleway"/>
                <a:ea typeface="Raleway"/>
                <a:cs typeface="Raleway"/>
                <a:sym typeface="Raleway"/>
              </a:rPr>
              <a:t>, and avoid technical details.  Include assumptions &amp; methodology as appendix content.</a:t>
            </a:r>
            <a:endParaRPr sz="1700">
              <a:solidFill>
                <a:schemeClr val="dk1"/>
              </a:solidFill>
              <a:latin typeface="Raleway"/>
              <a:ea typeface="Raleway"/>
              <a:cs typeface="Raleway"/>
              <a:sym typeface="Raleway"/>
            </a:endParaRPr>
          </a:p>
          <a:p>
            <a:pPr indent="0" lvl="0" marL="457200" rtl="0" algn="l">
              <a:spcBef>
                <a:spcPts val="0"/>
              </a:spcBef>
              <a:spcAft>
                <a:spcPts val="0"/>
              </a:spcAft>
              <a:buNone/>
            </a:pPr>
            <a:r>
              <a:t/>
            </a:r>
            <a:endParaRPr sz="1200">
              <a:solidFill>
                <a:schemeClr val="dk1"/>
              </a:solidFill>
              <a:latin typeface="Raleway"/>
              <a:ea typeface="Raleway"/>
              <a:cs typeface="Raleway"/>
              <a:sym typeface="Raleway"/>
            </a:endParaRPr>
          </a:p>
          <a:p>
            <a:pPr indent="-336550" lvl="0" marL="457200" rtl="0" algn="l">
              <a:spcBef>
                <a:spcPts val="0"/>
              </a:spcBef>
              <a:spcAft>
                <a:spcPts val="0"/>
              </a:spcAft>
              <a:buClr>
                <a:schemeClr val="dk1"/>
              </a:buClr>
              <a:buSzPts val="1700"/>
              <a:buFont typeface="Raleway"/>
              <a:buChar char="●"/>
            </a:pPr>
            <a:r>
              <a:rPr lang="en" sz="1700">
                <a:solidFill>
                  <a:schemeClr val="dk1"/>
                </a:solidFill>
                <a:latin typeface="Raleway"/>
                <a:ea typeface="Raleway"/>
                <a:cs typeface="Raleway"/>
                <a:sym typeface="Raleway"/>
              </a:rPr>
              <a:t>Time limit will be maximum 5</a:t>
            </a:r>
            <a:r>
              <a:rPr lang="en" sz="1700">
                <a:solidFill>
                  <a:srgbClr val="FF0000"/>
                </a:solidFill>
                <a:latin typeface="Raleway"/>
                <a:ea typeface="Raleway"/>
                <a:cs typeface="Raleway"/>
                <a:sym typeface="Raleway"/>
              </a:rPr>
              <a:t> </a:t>
            </a:r>
            <a:r>
              <a:rPr lang="en" sz="1700">
                <a:solidFill>
                  <a:schemeClr val="dk1"/>
                </a:solidFill>
                <a:latin typeface="Raleway"/>
                <a:ea typeface="Raleway"/>
                <a:cs typeface="Raleway"/>
                <a:sym typeface="Raleway"/>
              </a:rPr>
              <a:t>minutes</a:t>
            </a:r>
            <a:endParaRPr sz="1700">
              <a:solidFill>
                <a:schemeClr val="dk1"/>
              </a:solidFill>
              <a:latin typeface="Raleway"/>
              <a:ea typeface="Raleway"/>
              <a:cs typeface="Raleway"/>
              <a:sym typeface="Raleway"/>
            </a:endParaRPr>
          </a:p>
          <a:p>
            <a:pPr indent="0" lvl="0" marL="457200" rtl="0" algn="l">
              <a:spcBef>
                <a:spcPts val="0"/>
              </a:spcBef>
              <a:spcAft>
                <a:spcPts val="0"/>
              </a:spcAft>
              <a:buNone/>
            </a:pPr>
            <a:r>
              <a:t/>
            </a:r>
            <a:endParaRPr sz="1200">
              <a:solidFill>
                <a:schemeClr val="dk1"/>
              </a:solidFill>
              <a:latin typeface="Raleway"/>
              <a:ea typeface="Raleway"/>
              <a:cs typeface="Raleway"/>
              <a:sym typeface="Raleway"/>
            </a:endParaRPr>
          </a:p>
          <a:p>
            <a:pPr indent="-336550" lvl="0" marL="457200" rtl="0" algn="l">
              <a:spcBef>
                <a:spcPts val="0"/>
              </a:spcBef>
              <a:spcAft>
                <a:spcPts val="0"/>
              </a:spcAft>
              <a:buClr>
                <a:schemeClr val="dk1"/>
              </a:buClr>
              <a:buSzPts val="1700"/>
              <a:buFont typeface="Raleway"/>
              <a:buChar char="●"/>
            </a:pPr>
            <a:r>
              <a:rPr lang="en" sz="1700">
                <a:latin typeface="Raleway"/>
                <a:ea typeface="Raleway"/>
                <a:cs typeface="Raleway"/>
                <a:sym typeface="Raleway"/>
              </a:rPr>
              <a:t>A</a:t>
            </a:r>
            <a:r>
              <a:rPr lang="en" sz="1700">
                <a:latin typeface="Raleway"/>
                <a:ea typeface="Raleway"/>
                <a:cs typeface="Raleway"/>
                <a:sym typeface="Raleway"/>
              </a:rPr>
              <a:t> sample </a:t>
            </a:r>
            <a:r>
              <a:rPr lang="en" sz="1700">
                <a:latin typeface="Raleway"/>
                <a:ea typeface="Raleway"/>
                <a:cs typeface="Raleway"/>
                <a:sym typeface="Raleway"/>
              </a:rPr>
              <a:t>presentation</a:t>
            </a:r>
            <a:r>
              <a:rPr lang="en" sz="1700">
                <a:latin typeface="Raleway"/>
                <a:ea typeface="Raleway"/>
                <a:cs typeface="Raleway"/>
                <a:sym typeface="Raleway"/>
              </a:rPr>
              <a:t> template</a:t>
            </a:r>
            <a:r>
              <a:rPr lang="en" sz="1700">
                <a:latin typeface="Raleway"/>
                <a:ea typeface="Raleway"/>
                <a:cs typeface="Raleway"/>
                <a:sym typeface="Raleway"/>
              </a:rPr>
              <a:t> can be found in the root folder of the link above</a:t>
            </a:r>
            <a:endParaRPr sz="1700">
              <a:latin typeface="Raleway"/>
              <a:ea typeface="Raleway"/>
              <a:cs typeface="Raleway"/>
              <a:sym typeface="Raleway"/>
            </a:endParaRPr>
          </a:p>
          <a:p>
            <a:pPr indent="0" lvl="0" marL="0" rtl="0" algn="l">
              <a:spcBef>
                <a:spcPts val="0"/>
              </a:spcBef>
              <a:spcAft>
                <a:spcPts val="0"/>
              </a:spcAft>
              <a:buNone/>
            </a:pPr>
            <a:r>
              <a:t/>
            </a:r>
            <a:endParaRPr sz="1200">
              <a:latin typeface="Raleway"/>
              <a:ea typeface="Raleway"/>
              <a:cs typeface="Raleway"/>
              <a:sym typeface="Raleway"/>
            </a:endParaRPr>
          </a:p>
          <a:p>
            <a:pPr indent="-336550" lvl="0" marL="457200" rtl="0" algn="l">
              <a:spcBef>
                <a:spcPts val="0"/>
              </a:spcBef>
              <a:spcAft>
                <a:spcPts val="0"/>
              </a:spcAft>
              <a:buClr>
                <a:schemeClr val="dk1"/>
              </a:buClr>
              <a:buSzPts val="1700"/>
              <a:buFont typeface="Raleway"/>
              <a:buChar char="●"/>
            </a:pPr>
            <a:r>
              <a:rPr lang="en" sz="1700">
                <a:solidFill>
                  <a:schemeClr val="dk1"/>
                </a:solidFill>
                <a:latin typeface="Raleway"/>
                <a:ea typeface="Raleway"/>
                <a:cs typeface="Raleway"/>
                <a:sym typeface="Raleway"/>
              </a:rPr>
              <a:t>We will organize the presentation order and let you know Sunday morning</a:t>
            </a:r>
            <a:endParaRPr sz="2000">
              <a:latin typeface="Raleway"/>
              <a:ea typeface="Raleway"/>
              <a:cs typeface="Raleway"/>
              <a:sym typeface="Raleway"/>
            </a:endParaRPr>
          </a:p>
        </p:txBody>
      </p:sp>
      <p:sp>
        <p:nvSpPr>
          <p:cNvPr id="267" name="Google Shape;267;p43"/>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id="272" name="Google Shape;272;p44"/>
          <p:cNvPicPr preferRelativeResize="0"/>
          <p:nvPr/>
        </p:nvPicPr>
        <p:blipFill rotWithShape="1">
          <a:blip r:embed="rId3">
            <a:alphaModFix/>
          </a:blip>
          <a:srcRect b="0" l="0" r="0" t="37003"/>
          <a:stretch/>
        </p:blipFill>
        <p:spPr>
          <a:xfrm>
            <a:off x="0" y="576160"/>
            <a:ext cx="2699332" cy="4118776"/>
          </a:xfrm>
          <a:prstGeom prst="rect">
            <a:avLst/>
          </a:prstGeom>
          <a:noFill/>
          <a:ln>
            <a:noFill/>
          </a:ln>
        </p:spPr>
      </p:pic>
      <p:sp>
        <p:nvSpPr>
          <p:cNvPr id="273" name="Google Shape;273;p44"/>
          <p:cNvSpPr/>
          <p:nvPr/>
        </p:nvSpPr>
        <p:spPr>
          <a:xfrm>
            <a:off x="2893700" y="1570601"/>
            <a:ext cx="5437800" cy="223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 sz="6000">
                <a:solidFill>
                  <a:srgbClr val="A5A5A5"/>
                </a:solidFill>
                <a:latin typeface="Raleway"/>
                <a:ea typeface="Raleway"/>
                <a:cs typeface="Raleway"/>
                <a:sym typeface="Raleway"/>
              </a:rPr>
              <a:t>Context</a:t>
            </a:r>
            <a:endParaRPr b="1" sz="6000">
              <a:solidFill>
                <a:srgbClr val="A5A5A5"/>
              </a:solidFill>
              <a:latin typeface="Raleway"/>
              <a:ea typeface="Raleway"/>
              <a:cs typeface="Raleway"/>
              <a:sym typeface="Raleway"/>
            </a:endParaRPr>
          </a:p>
        </p:txBody>
      </p:sp>
      <p:pic>
        <p:nvPicPr>
          <p:cNvPr id="274" name="Google Shape;274;p44"/>
          <p:cNvPicPr preferRelativeResize="0"/>
          <p:nvPr/>
        </p:nvPicPr>
        <p:blipFill>
          <a:blip r:embed="rId4">
            <a:alphaModFix/>
          </a:blip>
          <a:stretch>
            <a:fillRect/>
          </a:stretch>
        </p:blipFill>
        <p:spPr>
          <a:xfrm>
            <a:off x="2857400" y="263199"/>
            <a:ext cx="4046749" cy="685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5"/>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chemeClr val="accent2"/>
                </a:solidFill>
              </a:rPr>
              <a:t>The need for carbon free homes &amp; buildings</a:t>
            </a:r>
            <a:endParaRPr sz="3300">
              <a:solidFill>
                <a:schemeClr val="accent2"/>
              </a:solidFill>
            </a:endParaRPr>
          </a:p>
        </p:txBody>
      </p:sp>
      <p:sp>
        <p:nvSpPr>
          <p:cNvPr id="280" name="Google Shape;280;p45"/>
          <p:cNvSpPr txBox="1"/>
          <p:nvPr>
            <p:ph idx="4294967295" type="body"/>
          </p:nvPr>
        </p:nvSpPr>
        <p:spPr>
          <a:xfrm>
            <a:off x="311700" y="873525"/>
            <a:ext cx="8520600" cy="4019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4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a:p>
            <a:pPr indent="0" lvl="0" marL="0" rtl="0" algn="l">
              <a:lnSpc>
                <a:spcPct val="115000"/>
              </a:lnSpc>
              <a:spcBef>
                <a:spcPts val="0"/>
              </a:spcBef>
              <a:spcAft>
                <a:spcPts val="0"/>
              </a:spcAft>
              <a:buNone/>
            </a:pPr>
            <a:r>
              <a:rPr lang="en" sz="1400">
                <a:solidFill>
                  <a:srgbClr val="434343"/>
                </a:solidFill>
              </a:rPr>
              <a:t>New Westminster and the Province of BC have outlined plans and programs to decarbonize the building sector to significantly reduce greenhouse gas (GHG) emissions.</a:t>
            </a:r>
            <a:endParaRPr sz="14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a:p>
            <a:pPr indent="0" lvl="0" marL="0" rtl="0" algn="l">
              <a:lnSpc>
                <a:spcPct val="115000"/>
              </a:lnSpc>
              <a:spcBef>
                <a:spcPts val="0"/>
              </a:spcBef>
              <a:spcAft>
                <a:spcPts val="0"/>
              </a:spcAft>
              <a:buNone/>
            </a:pPr>
            <a:r>
              <a:rPr lang="en" sz="1400">
                <a:solidFill>
                  <a:srgbClr val="434343"/>
                </a:solidFill>
              </a:rPr>
              <a:t>Critical to decarbonizing BC’s building sector is </a:t>
            </a:r>
            <a:r>
              <a:rPr b="1" lang="en" sz="1400">
                <a:solidFill>
                  <a:srgbClr val="434343"/>
                </a:solidFill>
              </a:rPr>
              <a:t>Electrification </a:t>
            </a:r>
            <a:r>
              <a:rPr lang="en" sz="1400">
                <a:solidFill>
                  <a:srgbClr val="434343"/>
                </a:solidFill>
              </a:rPr>
              <a:t>which refers to the replacement of fossil fuel-based building operating systems, (such as space heating, domestic hot water, and cooking) with low carbon electric powered systems. </a:t>
            </a:r>
            <a:endParaRPr sz="14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p:txBody>
      </p:sp>
      <p:sp>
        <p:nvSpPr>
          <p:cNvPr id="281" name="Google Shape;281;p45"/>
          <p:cNvSpPr txBox="1"/>
          <p:nvPr/>
        </p:nvSpPr>
        <p:spPr>
          <a:xfrm>
            <a:off x="454375" y="4628325"/>
            <a:ext cx="4565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hlinkClick r:id="rId3"/>
              </a:rPr>
              <a:t>BC Building Electrification Road Map Final Apr2021.cdr</a:t>
            </a:r>
            <a:endParaRPr/>
          </a:p>
        </p:txBody>
      </p:sp>
      <p:pic>
        <p:nvPicPr>
          <p:cNvPr id="282" name="Google Shape;282;p45"/>
          <p:cNvPicPr preferRelativeResize="0"/>
          <p:nvPr/>
        </p:nvPicPr>
        <p:blipFill>
          <a:blip r:embed="rId4">
            <a:alphaModFix/>
          </a:blip>
          <a:stretch>
            <a:fillRect/>
          </a:stretch>
        </p:blipFill>
        <p:spPr>
          <a:xfrm>
            <a:off x="2651175" y="835875"/>
            <a:ext cx="2752850" cy="1773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6"/>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New West Climate Action Framework</a:t>
            </a:r>
            <a:endParaRPr sz="3600">
              <a:solidFill>
                <a:schemeClr val="accent2"/>
              </a:solidFill>
            </a:endParaRPr>
          </a:p>
        </p:txBody>
      </p:sp>
      <p:sp>
        <p:nvSpPr>
          <p:cNvPr id="288" name="Google Shape;288;p46"/>
          <p:cNvSpPr txBox="1"/>
          <p:nvPr>
            <p:ph idx="4294967295" type="body"/>
          </p:nvPr>
        </p:nvSpPr>
        <p:spPr>
          <a:xfrm>
            <a:off x="311700" y="873525"/>
            <a:ext cx="8520600" cy="4019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CNW Council has declared a climate emergency and announced a Climate Action Budgeting Framework with the goal of moving New Westminster towards a zero carbon future by 2030.</a:t>
            </a:r>
            <a:endParaRPr b="1" sz="1100">
              <a:solidFill>
                <a:schemeClr val="dk1"/>
              </a:solidFill>
            </a:endParaRPr>
          </a:p>
          <a:p>
            <a:pPr indent="0" lvl="0" marL="0" rtl="0" algn="l">
              <a:lnSpc>
                <a:spcPct val="115000"/>
              </a:lnSpc>
              <a:spcBef>
                <a:spcPts val="0"/>
              </a:spcBef>
              <a:spcAft>
                <a:spcPts val="0"/>
              </a:spcAft>
              <a:buNone/>
            </a:pPr>
            <a:r>
              <a:t/>
            </a:r>
            <a:endParaRPr b="1" sz="1100">
              <a:solidFill>
                <a:schemeClr val="dk1"/>
              </a:solidFill>
            </a:endParaRPr>
          </a:p>
          <a:p>
            <a:pPr indent="0" lvl="0" marL="0" rtl="0" algn="l">
              <a:lnSpc>
                <a:spcPct val="115000"/>
              </a:lnSpc>
              <a:spcBef>
                <a:spcPts val="0"/>
              </a:spcBef>
              <a:spcAft>
                <a:spcPts val="0"/>
              </a:spcAft>
              <a:buNone/>
            </a:pPr>
            <a:r>
              <a:rPr b="1" i="1" lang="en" sz="1100">
                <a:solidFill>
                  <a:schemeClr val="dk1"/>
                </a:solidFill>
              </a:rPr>
              <a:t>Carbon Free Homes and Buildings Community</a:t>
            </a:r>
            <a:r>
              <a:rPr b="1" lang="en" sz="1100">
                <a:solidFill>
                  <a:schemeClr val="dk1"/>
                </a:solidFill>
              </a:rPr>
              <a:t>:</a:t>
            </a:r>
            <a:r>
              <a:rPr lang="en" sz="1100">
                <a:solidFill>
                  <a:schemeClr val="dk1"/>
                </a:solidFill>
              </a:rPr>
              <a:t> carbon emissions for all homes and buildings will be reduced significantly. By 2030, all new and replacement heating and hot water systems will be zero emissions.</a:t>
            </a:r>
            <a:endParaRPr b="1"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i="1" lang="en" sz="1100">
                <a:solidFill>
                  <a:schemeClr val="dk1"/>
                </a:solidFill>
              </a:rPr>
              <a:t>Energy Save New West </a:t>
            </a:r>
            <a:r>
              <a:rPr lang="en" sz="1100">
                <a:solidFill>
                  <a:schemeClr val="dk1"/>
                </a:solidFill>
              </a:rPr>
              <a:t>- a community energy program designed to improve the energy efficiency and reduce greenhouse gas emissions in homes and businesses in New Westminster. The program provides local residents and businesses access to energy assessments, energy upgrades and utility/government incentives.</a:t>
            </a:r>
            <a:endParaRPr sz="11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100" u="sng">
                <a:solidFill>
                  <a:schemeClr val="hlink"/>
                </a:solidFill>
                <a:hlinkClick r:id="rId3"/>
              </a:rPr>
              <a:t>Energy Save New West | City of New Westminster (newwestcity.ca)</a:t>
            </a:r>
            <a:r>
              <a:rPr lang="en" sz="1100">
                <a:solidFill>
                  <a:schemeClr val="dk1"/>
                </a:solidFill>
              </a:rPr>
              <a:t> </a:t>
            </a:r>
            <a:endParaRPr sz="1100">
              <a:solidFill>
                <a:schemeClr val="dk1"/>
              </a:solidFill>
            </a:endParaRPr>
          </a:p>
          <a:p>
            <a:pPr indent="0" lvl="0" marL="0" rtl="0" algn="l">
              <a:lnSpc>
                <a:spcPct val="115000"/>
              </a:lnSpc>
              <a:spcBef>
                <a:spcPts val="0"/>
              </a:spcBef>
              <a:spcAft>
                <a:spcPts val="0"/>
              </a:spcAft>
              <a:buNone/>
            </a:pPr>
            <a:r>
              <a:t/>
            </a:r>
            <a:endParaRPr b="1" sz="1600">
              <a:solidFill>
                <a:srgbClr val="434343"/>
              </a:solidFill>
            </a:endParaRPr>
          </a:p>
          <a:p>
            <a:pPr indent="0" lvl="0" marL="0" rtl="0" algn="l">
              <a:lnSpc>
                <a:spcPct val="115000"/>
              </a:lnSpc>
              <a:spcBef>
                <a:spcPts val="0"/>
              </a:spcBef>
              <a:spcAft>
                <a:spcPts val="0"/>
              </a:spcAft>
              <a:buNone/>
            </a:pPr>
            <a:r>
              <a:t/>
            </a:r>
            <a:endParaRPr b="1" sz="8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47"/>
          <p:cNvPicPr preferRelativeResize="0"/>
          <p:nvPr/>
        </p:nvPicPr>
        <p:blipFill rotWithShape="1">
          <a:blip r:embed="rId3">
            <a:alphaModFix/>
          </a:blip>
          <a:srcRect b="0" l="0" r="0" t="37003"/>
          <a:stretch/>
        </p:blipFill>
        <p:spPr>
          <a:xfrm>
            <a:off x="0" y="576160"/>
            <a:ext cx="2699332" cy="4118776"/>
          </a:xfrm>
          <a:prstGeom prst="rect">
            <a:avLst/>
          </a:prstGeom>
          <a:noFill/>
          <a:ln>
            <a:noFill/>
          </a:ln>
        </p:spPr>
      </p:pic>
      <p:sp>
        <p:nvSpPr>
          <p:cNvPr id="294" name="Google Shape;294;p47"/>
          <p:cNvSpPr/>
          <p:nvPr/>
        </p:nvSpPr>
        <p:spPr>
          <a:xfrm>
            <a:off x="2893700" y="1570601"/>
            <a:ext cx="5437800" cy="223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 sz="6000">
                <a:solidFill>
                  <a:srgbClr val="A5A5A5"/>
                </a:solidFill>
                <a:latin typeface="Raleway"/>
                <a:ea typeface="Raleway"/>
                <a:cs typeface="Raleway"/>
                <a:sym typeface="Raleway"/>
              </a:rPr>
              <a:t>Business </a:t>
            </a:r>
            <a:endParaRPr b="1" sz="6000">
              <a:solidFill>
                <a:srgbClr val="A5A5A5"/>
              </a:solidFill>
              <a:latin typeface="Raleway"/>
              <a:ea typeface="Raleway"/>
              <a:cs typeface="Raleway"/>
              <a:sym typeface="Raleway"/>
            </a:endParaRPr>
          </a:p>
          <a:p>
            <a:pPr indent="0" lvl="0" marL="0" marR="0" rtl="0" algn="l">
              <a:lnSpc>
                <a:spcPct val="100000"/>
              </a:lnSpc>
              <a:spcBef>
                <a:spcPts val="0"/>
              </a:spcBef>
              <a:spcAft>
                <a:spcPts val="0"/>
              </a:spcAft>
              <a:buNone/>
            </a:pPr>
            <a:r>
              <a:rPr b="1" lang="en" sz="6000">
                <a:solidFill>
                  <a:srgbClr val="A5A5A5"/>
                </a:solidFill>
                <a:latin typeface="Raleway"/>
                <a:ea typeface="Raleway"/>
                <a:cs typeface="Raleway"/>
                <a:sym typeface="Raleway"/>
              </a:rPr>
              <a:t>Challenge</a:t>
            </a:r>
            <a:endParaRPr b="1" sz="6000">
              <a:solidFill>
                <a:srgbClr val="A5A5A5"/>
              </a:solidFill>
              <a:latin typeface="Raleway"/>
              <a:ea typeface="Raleway"/>
              <a:cs typeface="Raleway"/>
              <a:sym typeface="Ralew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8"/>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Business Challenge</a:t>
            </a:r>
            <a:endParaRPr sz="3600">
              <a:solidFill>
                <a:schemeClr val="accent2"/>
              </a:solidFill>
            </a:endParaRPr>
          </a:p>
        </p:txBody>
      </p:sp>
      <p:sp>
        <p:nvSpPr>
          <p:cNvPr id="300" name="Google Shape;300;p48"/>
          <p:cNvSpPr txBox="1"/>
          <p:nvPr>
            <p:ph idx="1" type="body"/>
          </p:nvPr>
        </p:nvSpPr>
        <p:spPr>
          <a:xfrm>
            <a:off x="311700" y="873525"/>
            <a:ext cx="8520600" cy="4019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100"/>
              <a:t>We want to provide actionable insights to residents about their individual climate impact and connect them with appropriate resources and programs so that they take action to reduce their energy usage.</a:t>
            </a:r>
            <a:endParaRPr sz="1100"/>
          </a:p>
          <a:p>
            <a:pPr indent="0" lvl="0" marL="0" rtl="0" algn="l">
              <a:lnSpc>
                <a:spcPct val="115000"/>
              </a:lnSpc>
              <a:spcBef>
                <a:spcPts val="0"/>
              </a:spcBef>
              <a:spcAft>
                <a:spcPts val="0"/>
              </a:spcAft>
              <a:buClr>
                <a:schemeClr val="dk1"/>
              </a:buClr>
              <a:buSzPts val="1100"/>
              <a:buFont typeface="Arial"/>
              <a:buNone/>
            </a:pPr>
            <a:r>
              <a:t/>
            </a:r>
            <a:endParaRPr sz="1100"/>
          </a:p>
          <a:p>
            <a:pPr indent="0" lvl="0" marL="0" rtl="0" algn="l">
              <a:lnSpc>
                <a:spcPct val="115000"/>
              </a:lnSpc>
              <a:spcBef>
                <a:spcPts val="0"/>
              </a:spcBef>
              <a:spcAft>
                <a:spcPts val="0"/>
              </a:spcAft>
              <a:buClr>
                <a:schemeClr val="dk1"/>
              </a:buClr>
              <a:buSzPts val="1100"/>
              <a:buFont typeface="Arial"/>
              <a:buNone/>
            </a:pPr>
            <a:r>
              <a:rPr lang="en" sz="1100"/>
              <a:t>Key Priorities for the Datathon are to:</a:t>
            </a:r>
            <a:endParaRPr sz="1100"/>
          </a:p>
          <a:p>
            <a:pPr indent="-298450" lvl="0" marL="457200" rtl="0" algn="l">
              <a:lnSpc>
                <a:spcPct val="115000"/>
              </a:lnSpc>
              <a:spcBef>
                <a:spcPts val="0"/>
              </a:spcBef>
              <a:spcAft>
                <a:spcPts val="0"/>
              </a:spcAft>
              <a:buClr>
                <a:schemeClr val="dk1"/>
              </a:buClr>
              <a:buSzPts val="1100"/>
              <a:buChar char="●"/>
            </a:pPr>
            <a:r>
              <a:rPr lang="en" sz="1100"/>
              <a:t>Understand how residents are heating their homes today</a:t>
            </a:r>
            <a:endParaRPr sz="1100"/>
          </a:p>
          <a:p>
            <a:pPr indent="-298450" lvl="0" marL="457200" rtl="0" algn="l">
              <a:lnSpc>
                <a:spcPct val="115000"/>
              </a:lnSpc>
              <a:spcBef>
                <a:spcPts val="0"/>
              </a:spcBef>
              <a:spcAft>
                <a:spcPts val="0"/>
              </a:spcAft>
              <a:buClr>
                <a:schemeClr val="dk1"/>
              </a:buClr>
              <a:buSzPts val="1100"/>
              <a:buChar char="●"/>
            </a:pPr>
            <a:r>
              <a:rPr lang="en" sz="1100"/>
              <a:t>Educate our residents about their energy usage and programs to reduce GHG</a:t>
            </a:r>
            <a:endParaRPr sz="1100"/>
          </a:p>
          <a:p>
            <a:pPr indent="-298450" lvl="0" marL="457200" rtl="0" algn="l">
              <a:lnSpc>
                <a:spcPct val="115000"/>
              </a:lnSpc>
              <a:spcBef>
                <a:spcPts val="0"/>
              </a:spcBef>
              <a:spcAft>
                <a:spcPts val="0"/>
              </a:spcAft>
              <a:buClr>
                <a:schemeClr val="dk1"/>
              </a:buClr>
              <a:buSzPts val="1100"/>
              <a:buChar char="●"/>
            </a:pPr>
            <a:r>
              <a:rPr lang="en" sz="1100"/>
              <a:t>Establish metrics to measure and understand electricity usage</a:t>
            </a:r>
            <a:endParaRPr sz="1100"/>
          </a:p>
          <a:p>
            <a:pPr indent="-298450" lvl="0" marL="457200" rtl="0" algn="l">
              <a:lnSpc>
                <a:spcPct val="115000"/>
              </a:lnSpc>
              <a:spcBef>
                <a:spcPts val="0"/>
              </a:spcBef>
              <a:spcAft>
                <a:spcPts val="0"/>
              </a:spcAft>
              <a:buClr>
                <a:schemeClr val="dk1"/>
              </a:buClr>
              <a:buSzPts val="1100"/>
              <a:buChar char="●"/>
            </a:pPr>
            <a:r>
              <a:rPr lang="en" sz="1100"/>
              <a:t>Segment customers into different groups based on energy usage</a:t>
            </a:r>
            <a:endParaRPr sz="1100"/>
          </a:p>
          <a:p>
            <a:pPr indent="-298450" lvl="0" marL="457200" rtl="0" algn="l">
              <a:lnSpc>
                <a:spcPct val="115000"/>
              </a:lnSpc>
              <a:spcBef>
                <a:spcPts val="0"/>
              </a:spcBef>
              <a:spcAft>
                <a:spcPts val="0"/>
              </a:spcAft>
              <a:buClr>
                <a:schemeClr val="dk1"/>
              </a:buClr>
              <a:buSzPts val="1100"/>
              <a:buChar char="●"/>
            </a:pPr>
            <a:r>
              <a:rPr lang="en" sz="1100"/>
              <a:t>Identify factors that may drive increased electricity usage</a:t>
            </a:r>
            <a:endParaRPr sz="1100"/>
          </a:p>
          <a:p>
            <a:pPr indent="-298450" lvl="0" marL="457200" rtl="0" algn="l">
              <a:lnSpc>
                <a:spcPct val="115000"/>
              </a:lnSpc>
              <a:spcBef>
                <a:spcPts val="0"/>
              </a:spcBef>
              <a:spcAft>
                <a:spcPts val="0"/>
              </a:spcAft>
              <a:buClr>
                <a:schemeClr val="dk1"/>
              </a:buClr>
              <a:buSzPts val="1100"/>
              <a:buChar char="●"/>
            </a:pPr>
            <a:r>
              <a:rPr lang="en" sz="1100"/>
              <a:t>Have a greater understanding of the effort required to increase building electrification</a:t>
            </a:r>
            <a:endParaRPr sz="1100"/>
          </a:p>
          <a:p>
            <a:pPr indent="-298450" lvl="0" marL="457200" rtl="0" algn="l">
              <a:lnSpc>
                <a:spcPct val="115000"/>
              </a:lnSpc>
              <a:spcBef>
                <a:spcPts val="0"/>
              </a:spcBef>
              <a:spcAft>
                <a:spcPts val="0"/>
              </a:spcAft>
              <a:buClr>
                <a:schemeClr val="dk1"/>
              </a:buClr>
              <a:buSzPts val="1100"/>
              <a:buChar char="●"/>
            </a:pPr>
            <a:r>
              <a:rPr lang="en" sz="1100"/>
              <a:t>Where to prioritize investments in reducing emissions</a:t>
            </a:r>
            <a:endParaRPr sz="1100"/>
          </a:p>
          <a:p>
            <a:pPr indent="-298450" lvl="0" marL="457200" marR="0" rtl="0" algn="l">
              <a:lnSpc>
                <a:spcPct val="115000"/>
              </a:lnSpc>
              <a:spcBef>
                <a:spcPts val="0"/>
              </a:spcBef>
              <a:spcAft>
                <a:spcPts val="0"/>
              </a:spcAft>
              <a:buClr>
                <a:schemeClr val="dk1"/>
              </a:buClr>
              <a:buSzPts val="1100"/>
              <a:buChar char="●"/>
            </a:pPr>
            <a:r>
              <a:rPr lang="en" sz="1100"/>
              <a:t>Meet new people, learn something new and have fun!</a:t>
            </a:r>
            <a:endParaRPr sz="1100"/>
          </a:p>
          <a:p>
            <a:pPr indent="0" lvl="0" marL="45720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t/>
            </a:r>
            <a:endParaRPr b="1" sz="1600">
              <a:solidFill>
                <a:srgbClr val="434343"/>
              </a:solidFill>
            </a:endParaRPr>
          </a:p>
        </p:txBody>
      </p:sp>
      <p:sp>
        <p:nvSpPr>
          <p:cNvPr id="301" name="Google Shape;301;p48"/>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9"/>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Residential Customers</a:t>
            </a:r>
            <a:endParaRPr sz="3600">
              <a:solidFill>
                <a:schemeClr val="accent2"/>
              </a:solidFill>
            </a:endParaRPr>
          </a:p>
        </p:txBody>
      </p:sp>
      <p:sp>
        <p:nvSpPr>
          <p:cNvPr id="307" name="Google Shape;307;p49"/>
          <p:cNvSpPr txBox="1"/>
          <p:nvPr>
            <p:ph idx="1" type="body"/>
          </p:nvPr>
        </p:nvSpPr>
        <p:spPr>
          <a:xfrm>
            <a:off x="311700" y="873525"/>
            <a:ext cx="8520600" cy="4019400"/>
          </a:xfrm>
          <a:prstGeom prst="rect">
            <a:avLst/>
          </a:prstGeom>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None/>
            </a:pPr>
            <a:r>
              <a:rPr lang="en" sz="1100"/>
              <a:t>1.   As we move towards increased building electrification, we would like to better understand factors that affect how our residents are using electricity today. Two key factors associated with electricity usage are the type of home and how you heat it:</a:t>
            </a:r>
            <a:br>
              <a:rPr lang="en" sz="1100"/>
            </a:br>
            <a:endParaRPr sz="1100"/>
          </a:p>
          <a:p>
            <a:pPr indent="457200" lvl="0" marL="0" rtl="0" algn="l">
              <a:lnSpc>
                <a:spcPct val="115000"/>
              </a:lnSpc>
              <a:spcBef>
                <a:spcPts val="0"/>
              </a:spcBef>
              <a:spcAft>
                <a:spcPts val="0"/>
              </a:spcAft>
              <a:buClr>
                <a:schemeClr val="dk1"/>
              </a:buClr>
              <a:buSzPts val="1100"/>
              <a:buFont typeface="Arial"/>
              <a:buNone/>
            </a:pPr>
            <a:r>
              <a:rPr lang="en" sz="1100"/>
              <a:t>Type of Home</a:t>
            </a:r>
            <a:endParaRPr sz="1100"/>
          </a:p>
          <a:p>
            <a:pPr indent="-298450" lvl="1" marL="914400" rtl="0" algn="l">
              <a:lnSpc>
                <a:spcPct val="115000"/>
              </a:lnSpc>
              <a:spcBef>
                <a:spcPts val="0"/>
              </a:spcBef>
              <a:spcAft>
                <a:spcPts val="0"/>
              </a:spcAft>
              <a:buClr>
                <a:schemeClr val="dk1"/>
              </a:buClr>
              <a:buSzPts val="1100"/>
              <a:buChar char="-"/>
            </a:pPr>
            <a:r>
              <a:rPr lang="en" sz="1100">
                <a:solidFill>
                  <a:schemeClr val="dk1"/>
                </a:solidFill>
              </a:rPr>
              <a:t>What is the average electricity usage for different types of housing? (Single Family, Condo, Rowhouse, Apartment)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New Westminster has numerous heritage homes and building standards have changed over time. How does the age of a home relate to electricity usage?</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Is there a difference in the amount of energy consumed by a Single Family Dwelling with a Basement Suite vs a Single Family Dwelling? </a:t>
            </a:r>
            <a:br>
              <a:rPr lang="en" sz="1100">
                <a:solidFill>
                  <a:schemeClr val="dk1"/>
                </a:solidFill>
              </a:rPr>
            </a:br>
            <a:endParaRPr sz="11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100"/>
              <a:t>	Home Heating &amp; Cooling</a:t>
            </a:r>
            <a:endParaRPr sz="1100"/>
          </a:p>
          <a:p>
            <a:pPr indent="-298450" lvl="0" marL="914400" rtl="0" algn="l">
              <a:lnSpc>
                <a:spcPct val="115000"/>
              </a:lnSpc>
              <a:spcBef>
                <a:spcPts val="0"/>
              </a:spcBef>
              <a:spcAft>
                <a:spcPts val="0"/>
              </a:spcAft>
              <a:buClr>
                <a:schemeClr val="dk1"/>
              </a:buClr>
              <a:buSzPts val="1100"/>
              <a:buChar char="-"/>
            </a:pPr>
            <a:r>
              <a:rPr lang="en" sz="1100"/>
              <a:t>What % of our customers are using electricity to heat their home today (inferred)?</a:t>
            </a:r>
            <a:endParaRPr sz="1100"/>
          </a:p>
          <a:p>
            <a:pPr indent="-298450" lvl="0" marL="914400" rtl="0" algn="l">
              <a:lnSpc>
                <a:spcPct val="115000"/>
              </a:lnSpc>
              <a:spcBef>
                <a:spcPts val="0"/>
              </a:spcBef>
              <a:spcAft>
                <a:spcPts val="0"/>
              </a:spcAft>
              <a:buClr>
                <a:schemeClr val="dk1"/>
              </a:buClr>
              <a:buSzPts val="1100"/>
              <a:buChar char="-"/>
            </a:pPr>
            <a:r>
              <a:rPr lang="en" sz="1100"/>
              <a:t>What % of our customers are using Natural Gas?</a:t>
            </a:r>
            <a:endParaRPr sz="1100"/>
          </a:p>
          <a:p>
            <a:pPr indent="-298450" lvl="0" marL="914400" rtl="0" algn="l">
              <a:lnSpc>
                <a:spcPct val="115000"/>
              </a:lnSpc>
              <a:spcBef>
                <a:spcPts val="0"/>
              </a:spcBef>
              <a:spcAft>
                <a:spcPts val="0"/>
              </a:spcAft>
              <a:buClr>
                <a:schemeClr val="dk1"/>
              </a:buClr>
              <a:buSzPts val="1100"/>
              <a:buChar char="-"/>
            </a:pPr>
            <a:r>
              <a:rPr lang="en" sz="1100"/>
              <a:t>What is the difference in electricity consumption for homes heated by fossil fuels vs electricity?</a:t>
            </a:r>
            <a:endParaRPr sz="1100"/>
          </a:p>
          <a:p>
            <a:pPr indent="0" lvl="0" marL="0" rtl="0" algn="l">
              <a:lnSpc>
                <a:spcPct val="115000"/>
              </a:lnSpc>
              <a:spcBef>
                <a:spcPts val="0"/>
              </a:spcBef>
              <a:spcAft>
                <a:spcPts val="0"/>
              </a:spcAft>
              <a:buNone/>
            </a:pPr>
            <a:r>
              <a:t/>
            </a:r>
            <a:endParaRPr sz="1100"/>
          </a:p>
          <a:p>
            <a:pPr indent="-298450" lvl="0" marL="457200" rtl="0" algn="l">
              <a:lnSpc>
                <a:spcPct val="115000"/>
              </a:lnSpc>
              <a:spcBef>
                <a:spcPts val="0"/>
              </a:spcBef>
              <a:spcAft>
                <a:spcPts val="0"/>
              </a:spcAft>
              <a:buSzPts val="1100"/>
              <a:buChar char="●"/>
            </a:pPr>
            <a:r>
              <a:rPr lang="en" sz="1100" u="sng">
                <a:solidFill>
                  <a:schemeClr val="accent2"/>
                </a:solidFill>
              </a:rPr>
              <a:t>Consider using kWh used per Square Foot as a way to compare different sized homes.</a:t>
            </a:r>
            <a:r>
              <a:rPr lang="en" sz="1100">
                <a:solidFill>
                  <a:schemeClr val="accent2"/>
                </a:solidFill>
              </a:rPr>
              <a:t> </a:t>
            </a:r>
            <a:r>
              <a:rPr lang="en" sz="1100"/>
              <a:t> </a:t>
            </a:r>
            <a:endParaRPr sz="1100"/>
          </a:p>
          <a:p>
            <a:pPr indent="-457200" lvl="0" marL="914400" rtl="0" algn="l">
              <a:lnSpc>
                <a:spcPct val="115000"/>
              </a:lnSpc>
              <a:spcBef>
                <a:spcPts val="0"/>
              </a:spcBef>
              <a:spcAft>
                <a:spcPts val="0"/>
              </a:spcAft>
              <a:buClr>
                <a:schemeClr val="dk1"/>
              </a:buClr>
              <a:buSzPts val="1100"/>
              <a:buFont typeface="Arial"/>
              <a:buNone/>
            </a:pPr>
            <a:r>
              <a:t/>
            </a:r>
            <a:endParaRPr sz="1100"/>
          </a:p>
          <a:p>
            <a:pPr indent="0" lvl="0" marL="45720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t/>
            </a:r>
            <a:endParaRPr b="1" sz="1600">
              <a:solidFill>
                <a:srgbClr val="434343"/>
              </a:solidFill>
            </a:endParaRPr>
          </a:p>
        </p:txBody>
      </p:sp>
      <p:sp>
        <p:nvSpPr>
          <p:cNvPr id="308" name="Google Shape;308;p49"/>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50"/>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Heat Dome</a:t>
            </a:r>
            <a:endParaRPr sz="3600">
              <a:solidFill>
                <a:schemeClr val="accent2"/>
              </a:solidFill>
            </a:endParaRPr>
          </a:p>
        </p:txBody>
      </p:sp>
      <p:sp>
        <p:nvSpPr>
          <p:cNvPr id="314" name="Google Shape;314;p50"/>
          <p:cNvSpPr txBox="1"/>
          <p:nvPr>
            <p:ph idx="1" type="body"/>
          </p:nvPr>
        </p:nvSpPr>
        <p:spPr>
          <a:xfrm>
            <a:off x="311700" y="873525"/>
            <a:ext cx="8520600" cy="4019400"/>
          </a:xfrm>
          <a:prstGeom prst="rect">
            <a:avLst/>
          </a:prstGeom>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None/>
            </a:pPr>
            <a:r>
              <a:rPr lang="en" sz="1100"/>
              <a:t>2.   </a:t>
            </a:r>
            <a:r>
              <a:rPr lang="en" sz="1100"/>
              <a:t>Between June 25 and July 1, 2021, British Columbia experienced a heat dome, a high-pressure weather system that traps heat, with record-high temperatures across the province. </a:t>
            </a:r>
            <a:endParaRPr sz="1100"/>
          </a:p>
          <a:p>
            <a:pPr indent="0" lvl="0" marL="0" rtl="0" algn="l">
              <a:lnSpc>
                <a:spcPct val="115000"/>
              </a:lnSpc>
              <a:spcBef>
                <a:spcPts val="0"/>
              </a:spcBef>
              <a:spcAft>
                <a:spcPts val="0"/>
              </a:spcAft>
              <a:buNone/>
            </a:pPr>
            <a:r>
              <a:t/>
            </a:r>
            <a:endParaRPr sz="1100"/>
          </a:p>
          <a:p>
            <a:pPr indent="0" lvl="0" marL="457200" rtl="0" algn="l">
              <a:lnSpc>
                <a:spcPct val="115000"/>
              </a:lnSpc>
              <a:spcBef>
                <a:spcPts val="0"/>
              </a:spcBef>
              <a:spcAft>
                <a:spcPts val="0"/>
              </a:spcAft>
              <a:buNone/>
            </a:pPr>
            <a:r>
              <a:rPr lang="en" sz="1100"/>
              <a:t>How did the heat dome impact usage of electricity? By building type? By Neighbourhood?</a:t>
            </a:r>
            <a:endParaRPr sz="1100"/>
          </a:p>
          <a:p>
            <a:pPr indent="0" lvl="0" marL="0" rtl="0" algn="l">
              <a:lnSpc>
                <a:spcPct val="115000"/>
              </a:lnSpc>
              <a:spcBef>
                <a:spcPts val="0"/>
              </a:spcBef>
              <a:spcAft>
                <a:spcPts val="0"/>
              </a:spcAft>
              <a:buNone/>
            </a:pPr>
            <a:r>
              <a:t/>
            </a:r>
            <a:endParaRPr sz="1100"/>
          </a:p>
          <a:p>
            <a:pPr indent="0" lvl="0" marL="457200" rtl="0" algn="l">
              <a:lnSpc>
                <a:spcPct val="115000"/>
              </a:lnSpc>
              <a:spcBef>
                <a:spcPts val="0"/>
              </a:spcBef>
              <a:spcAft>
                <a:spcPts val="0"/>
              </a:spcAft>
              <a:buNone/>
            </a:pPr>
            <a:r>
              <a:rPr lang="en" sz="1100"/>
              <a:t>What % of our residents do you estimate are using Air Conditioning? (e.g. significant individual Year over Year increase in electricity usage during heat wave)</a:t>
            </a:r>
            <a:endParaRPr sz="1100"/>
          </a:p>
          <a:p>
            <a:pPr indent="0" lvl="0" marL="45720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t/>
            </a:r>
            <a:endParaRPr b="1" sz="1600">
              <a:solidFill>
                <a:srgbClr val="434343"/>
              </a:solidFill>
            </a:endParaRPr>
          </a:p>
        </p:txBody>
      </p:sp>
      <p:sp>
        <p:nvSpPr>
          <p:cNvPr id="315" name="Google Shape;315;p50"/>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3"/>
          <p:cNvSpPr txBox="1"/>
          <p:nvPr>
            <p:ph type="title"/>
          </p:nvPr>
        </p:nvSpPr>
        <p:spPr>
          <a:xfrm>
            <a:off x="228600" y="0"/>
            <a:ext cx="5028300" cy="7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6"/>
                </a:solidFill>
                <a:latin typeface="Roboto"/>
                <a:ea typeface="Roboto"/>
                <a:cs typeface="Roboto"/>
                <a:sym typeface="Roboto"/>
              </a:rPr>
              <a:t>#datathon</a:t>
            </a:r>
            <a:r>
              <a:rPr lang="en" sz="3600">
                <a:latin typeface="Roboto"/>
                <a:ea typeface="Roboto"/>
                <a:cs typeface="Roboto"/>
                <a:sym typeface="Roboto"/>
              </a:rPr>
              <a:t> Agenda</a:t>
            </a:r>
            <a:endParaRPr sz="3600">
              <a:latin typeface="Roboto"/>
              <a:ea typeface="Roboto"/>
              <a:cs typeface="Roboto"/>
              <a:sym typeface="Roboto"/>
            </a:endParaRPr>
          </a:p>
        </p:txBody>
      </p:sp>
      <p:sp>
        <p:nvSpPr>
          <p:cNvPr id="162" name="Google Shape;162;p33"/>
          <p:cNvSpPr txBox="1"/>
          <p:nvPr/>
        </p:nvSpPr>
        <p:spPr>
          <a:xfrm>
            <a:off x="81750" y="788150"/>
            <a:ext cx="8635200" cy="37404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Clr>
                <a:schemeClr val="dk1"/>
              </a:buClr>
              <a:buSzPts val="2100"/>
              <a:buFont typeface="Raleway"/>
              <a:buAutoNum type="arabicPeriod"/>
            </a:pPr>
            <a:r>
              <a:rPr lang="en" sz="2100">
                <a:solidFill>
                  <a:schemeClr val="dk1"/>
                </a:solidFill>
                <a:latin typeface="Raleway"/>
                <a:ea typeface="Raleway"/>
                <a:cs typeface="Raleway"/>
                <a:sym typeface="Raleway"/>
              </a:rPr>
              <a:t>Welcome</a:t>
            </a:r>
            <a:br>
              <a:rPr lang="en" sz="2100">
                <a:solidFill>
                  <a:schemeClr val="dk1"/>
                </a:solidFill>
                <a:latin typeface="Raleway"/>
                <a:ea typeface="Raleway"/>
                <a:cs typeface="Raleway"/>
                <a:sym typeface="Raleway"/>
              </a:rPr>
            </a:br>
            <a:endParaRPr sz="2100">
              <a:solidFill>
                <a:schemeClr val="dk1"/>
              </a:solidFill>
              <a:latin typeface="Raleway"/>
              <a:ea typeface="Raleway"/>
              <a:cs typeface="Raleway"/>
              <a:sym typeface="Raleway"/>
            </a:endParaRPr>
          </a:p>
          <a:p>
            <a:pPr indent="-361950" lvl="0" marL="457200" rtl="0" algn="l">
              <a:spcBef>
                <a:spcPts val="0"/>
              </a:spcBef>
              <a:spcAft>
                <a:spcPts val="0"/>
              </a:spcAft>
              <a:buClr>
                <a:schemeClr val="dk1"/>
              </a:buClr>
              <a:buSzPts val="2100"/>
              <a:buFont typeface="Raleway"/>
              <a:buAutoNum type="arabicPeriod"/>
            </a:pPr>
            <a:r>
              <a:rPr lang="en" sz="2100">
                <a:solidFill>
                  <a:schemeClr val="dk1"/>
                </a:solidFill>
                <a:latin typeface="Raleway"/>
                <a:ea typeface="Raleway"/>
                <a:cs typeface="Raleway"/>
                <a:sym typeface="Raleway"/>
              </a:rPr>
              <a:t>Overview of Data for Good</a:t>
            </a:r>
            <a:endParaRPr sz="2100">
              <a:solidFill>
                <a:schemeClr val="dk1"/>
              </a:solidFill>
              <a:latin typeface="Raleway"/>
              <a:ea typeface="Raleway"/>
              <a:cs typeface="Raleway"/>
              <a:sym typeface="Raleway"/>
            </a:endParaRPr>
          </a:p>
          <a:p>
            <a:pPr indent="0" lvl="0" marL="457200" rtl="0" algn="l">
              <a:spcBef>
                <a:spcPts val="0"/>
              </a:spcBef>
              <a:spcAft>
                <a:spcPts val="0"/>
              </a:spcAft>
              <a:buNone/>
            </a:pPr>
            <a:r>
              <a:t/>
            </a:r>
            <a:endParaRPr sz="2100">
              <a:solidFill>
                <a:schemeClr val="dk1"/>
              </a:solidFill>
              <a:latin typeface="Raleway"/>
              <a:ea typeface="Raleway"/>
              <a:cs typeface="Raleway"/>
              <a:sym typeface="Raleway"/>
            </a:endParaRPr>
          </a:p>
          <a:p>
            <a:pPr indent="-361950" lvl="0" marL="457200" rtl="0" algn="l">
              <a:spcBef>
                <a:spcPts val="0"/>
              </a:spcBef>
              <a:spcAft>
                <a:spcPts val="0"/>
              </a:spcAft>
              <a:buClr>
                <a:schemeClr val="dk1"/>
              </a:buClr>
              <a:buSzPts val="2100"/>
              <a:buFont typeface="Raleway"/>
              <a:buAutoNum type="arabicPeriod"/>
            </a:pPr>
            <a:r>
              <a:rPr lang="en" sz="2100">
                <a:solidFill>
                  <a:schemeClr val="dk1"/>
                </a:solidFill>
                <a:latin typeface="Raleway"/>
                <a:ea typeface="Raleway"/>
                <a:cs typeface="Raleway"/>
                <a:sym typeface="Raleway"/>
              </a:rPr>
              <a:t>What to expect at a Datathon</a:t>
            </a:r>
            <a:endParaRPr sz="2100">
              <a:solidFill>
                <a:schemeClr val="dk1"/>
              </a:solidFill>
              <a:latin typeface="Raleway"/>
              <a:ea typeface="Raleway"/>
              <a:cs typeface="Raleway"/>
              <a:sym typeface="Raleway"/>
            </a:endParaRPr>
          </a:p>
          <a:p>
            <a:pPr indent="0" lvl="0" marL="457200" rtl="0" algn="l">
              <a:spcBef>
                <a:spcPts val="0"/>
              </a:spcBef>
              <a:spcAft>
                <a:spcPts val="0"/>
              </a:spcAft>
              <a:buNone/>
            </a:pPr>
            <a:r>
              <a:t/>
            </a:r>
            <a:endParaRPr sz="2100">
              <a:solidFill>
                <a:schemeClr val="dk1"/>
              </a:solidFill>
              <a:latin typeface="Raleway"/>
              <a:ea typeface="Raleway"/>
              <a:cs typeface="Raleway"/>
              <a:sym typeface="Raleway"/>
            </a:endParaRPr>
          </a:p>
          <a:p>
            <a:pPr indent="-361950" lvl="0" marL="457200" rtl="0" algn="l">
              <a:spcBef>
                <a:spcPts val="0"/>
              </a:spcBef>
              <a:spcAft>
                <a:spcPts val="0"/>
              </a:spcAft>
              <a:buClr>
                <a:schemeClr val="dk1"/>
              </a:buClr>
              <a:buSzPts val="2100"/>
              <a:buFont typeface="Raleway"/>
              <a:buAutoNum type="arabicPeriod"/>
            </a:pPr>
            <a:r>
              <a:rPr lang="en" sz="2100">
                <a:solidFill>
                  <a:schemeClr val="dk1"/>
                </a:solidFill>
                <a:latin typeface="Raleway"/>
                <a:ea typeface="Raleway"/>
                <a:cs typeface="Raleway"/>
                <a:sym typeface="Raleway"/>
              </a:rPr>
              <a:t>Business problem</a:t>
            </a:r>
            <a:endParaRPr sz="2100">
              <a:solidFill>
                <a:schemeClr val="dk1"/>
              </a:solidFill>
              <a:latin typeface="Raleway"/>
              <a:ea typeface="Raleway"/>
              <a:cs typeface="Raleway"/>
              <a:sym typeface="Raleway"/>
            </a:endParaRPr>
          </a:p>
          <a:p>
            <a:pPr indent="0" lvl="0" marL="457200" rtl="0" algn="l">
              <a:spcBef>
                <a:spcPts val="0"/>
              </a:spcBef>
              <a:spcAft>
                <a:spcPts val="0"/>
              </a:spcAft>
              <a:buNone/>
            </a:pPr>
            <a:r>
              <a:t/>
            </a:r>
            <a:endParaRPr sz="2100">
              <a:solidFill>
                <a:schemeClr val="dk1"/>
              </a:solidFill>
              <a:latin typeface="Raleway"/>
              <a:ea typeface="Raleway"/>
              <a:cs typeface="Raleway"/>
              <a:sym typeface="Raleway"/>
            </a:endParaRPr>
          </a:p>
          <a:p>
            <a:pPr indent="-361950" lvl="0" marL="457200" rtl="0" algn="l">
              <a:spcBef>
                <a:spcPts val="0"/>
              </a:spcBef>
              <a:spcAft>
                <a:spcPts val="0"/>
              </a:spcAft>
              <a:buClr>
                <a:schemeClr val="dk1"/>
              </a:buClr>
              <a:buSzPts val="2100"/>
              <a:buFont typeface="Raleway"/>
              <a:buAutoNum type="arabicPeriod"/>
            </a:pPr>
            <a:r>
              <a:rPr lang="en" sz="2100">
                <a:solidFill>
                  <a:schemeClr val="dk1"/>
                </a:solidFill>
                <a:latin typeface="Raleway"/>
                <a:ea typeface="Raleway"/>
                <a:cs typeface="Raleway"/>
                <a:sym typeface="Raleway"/>
              </a:rPr>
              <a:t>Overview of the data</a:t>
            </a:r>
            <a:endParaRPr sz="2100">
              <a:solidFill>
                <a:schemeClr val="dk1"/>
              </a:solidFill>
              <a:latin typeface="Raleway"/>
              <a:ea typeface="Raleway"/>
              <a:cs typeface="Raleway"/>
              <a:sym typeface="Raleway"/>
            </a:endParaRPr>
          </a:p>
          <a:p>
            <a:pPr indent="0" lvl="0" marL="457200" marR="0" rtl="0" algn="l">
              <a:lnSpc>
                <a:spcPct val="100000"/>
              </a:lnSpc>
              <a:spcBef>
                <a:spcPts val="0"/>
              </a:spcBef>
              <a:spcAft>
                <a:spcPts val="0"/>
              </a:spcAft>
              <a:buNone/>
            </a:pPr>
            <a:r>
              <a:t/>
            </a:r>
            <a:endParaRPr sz="2100">
              <a:solidFill>
                <a:schemeClr val="dk1"/>
              </a:solidFill>
              <a:latin typeface="Raleway"/>
              <a:ea typeface="Raleway"/>
              <a:cs typeface="Raleway"/>
              <a:sym typeface="Raleway"/>
            </a:endParaRPr>
          </a:p>
          <a:p>
            <a:pPr indent="-361950" lvl="0" marL="457200" marR="0" rtl="0" algn="l">
              <a:lnSpc>
                <a:spcPct val="100000"/>
              </a:lnSpc>
              <a:spcBef>
                <a:spcPts val="0"/>
              </a:spcBef>
              <a:spcAft>
                <a:spcPts val="0"/>
              </a:spcAft>
              <a:buClr>
                <a:schemeClr val="dk1"/>
              </a:buClr>
              <a:buSzPts val="2100"/>
              <a:buFont typeface="Raleway"/>
              <a:buAutoNum type="arabicPeriod"/>
            </a:pPr>
            <a:r>
              <a:rPr lang="en" sz="2100">
                <a:solidFill>
                  <a:schemeClr val="dk1"/>
                </a:solidFill>
                <a:latin typeface="Raleway"/>
                <a:ea typeface="Raleway"/>
                <a:cs typeface="Raleway"/>
                <a:sym typeface="Raleway"/>
              </a:rPr>
              <a:t>Analysis Tips &amp; </a:t>
            </a:r>
            <a:r>
              <a:rPr lang="en" sz="2100">
                <a:solidFill>
                  <a:schemeClr val="dk1"/>
                </a:solidFill>
                <a:latin typeface="Raleway"/>
                <a:ea typeface="Raleway"/>
                <a:cs typeface="Raleway"/>
                <a:sym typeface="Raleway"/>
              </a:rPr>
              <a:t>Considerations </a:t>
            </a:r>
            <a:endParaRPr sz="2100">
              <a:solidFill>
                <a:schemeClr val="dk1"/>
              </a:solidFill>
              <a:latin typeface="Raleway"/>
              <a:ea typeface="Raleway"/>
              <a:cs typeface="Raleway"/>
              <a:sym typeface="Raleway"/>
            </a:endParaRPr>
          </a:p>
        </p:txBody>
      </p:sp>
      <p:sp>
        <p:nvSpPr>
          <p:cNvPr id="163" name="Google Shape;163;p33"/>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1"/>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Conservation</a:t>
            </a:r>
            <a:endParaRPr sz="3600">
              <a:solidFill>
                <a:schemeClr val="accent2"/>
              </a:solidFill>
            </a:endParaRPr>
          </a:p>
        </p:txBody>
      </p:sp>
      <p:sp>
        <p:nvSpPr>
          <p:cNvPr id="321" name="Google Shape;321;p51"/>
          <p:cNvSpPr txBox="1"/>
          <p:nvPr>
            <p:ph idx="1" type="body"/>
          </p:nvPr>
        </p:nvSpPr>
        <p:spPr>
          <a:xfrm>
            <a:off x="311700" y="873525"/>
            <a:ext cx="8520600" cy="4019400"/>
          </a:xfrm>
          <a:prstGeom prst="rect">
            <a:avLst/>
          </a:prstGeom>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None/>
            </a:pPr>
            <a:r>
              <a:rPr lang="en" sz="1100"/>
              <a:t>3</a:t>
            </a:r>
            <a:r>
              <a:rPr lang="en" sz="1100"/>
              <a:t>.   </a:t>
            </a:r>
            <a:r>
              <a:rPr lang="en" sz="1100"/>
              <a:t>Residential customers are charged one rate for electricity up to a certain threshold in each billing period, and a higher rate for all electricity use beyond that threshold. This "stepped" rate is designed to encourage conservation. The higher rate kicks in after 1,350 kWh of usage over a two month billing period. We would like to learn more about customers who consume electricity at this higher rate.</a:t>
            </a:r>
            <a:endParaRPr sz="1100"/>
          </a:p>
          <a:p>
            <a:pPr indent="0" lvl="0" marL="0" rtl="0" algn="l">
              <a:lnSpc>
                <a:spcPct val="115000"/>
              </a:lnSpc>
              <a:spcBef>
                <a:spcPts val="0"/>
              </a:spcBef>
              <a:spcAft>
                <a:spcPts val="0"/>
              </a:spcAft>
              <a:buClr>
                <a:schemeClr val="dk1"/>
              </a:buClr>
              <a:buSzPts val="1100"/>
              <a:buFont typeface="Arial"/>
              <a:buNone/>
            </a:pPr>
            <a:r>
              <a:t/>
            </a:r>
            <a:endParaRPr sz="1100"/>
          </a:p>
          <a:p>
            <a:pPr indent="-298450" lvl="0" marL="914400" rtl="0" algn="l">
              <a:lnSpc>
                <a:spcPct val="115000"/>
              </a:lnSpc>
              <a:spcBef>
                <a:spcPts val="0"/>
              </a:spcBef>
              <a:spcAft>
                <a:spcPts val="0"/>
              </a:spcAft>
              <a:buClr>
                <a:schemeClr val="dk1"/>
              </a:buClr>
              <a:buSzPts val="1100"/>
              <a:buChar char="-"/>
            </a:pPr>
            <a:r>
              <a:rPr lang="en" sz="1100"/>
              <a:t>What percentage of customers hit the 2nd rate tier and pay a higher rate for electricity? </a:t>
            </a:r>
            <a:endParaRPr sz="1100"/>
          </a:p>
          <a:p>
            <a:pPr indent="-298450" lvl="0" marL="914400" rtl="0" algn="l">
              <a:lnSpc>
                <a:spcPct val="115000"/>
              </a:lnSpc>
              <a:spcBef>
                <a:spcPts val="0"/>
              </a:spcBef>
              <a:spcAft>
                <a:spcPts val="0"/>
              </a:spcAft>
              <a:buClr>
                <a:schemeClr val="dk1"/>
              </a:buClr>
              <a:buSzPts val="1100"/>
              <a:buChar char="-"/>
            </a:pPr>
            <a:r>
              <a:rPr lang="en" sz="1100"/>
              <a:t>Are some types of homes more likely to have this level of consumption?</a:t>
            </a:r>
            <a:endParaRPr sz="1100"/>
          </a:p>
          <a:p>
            <a:pPr indent="-298450" lvl="0" marL="914400" rtl="0" algn="l">
              <a:lnSpc>
                <a:spcPct val="115000"/>
              </a:lnSpc>
              <a:spcBef>
                <a:spcPts val="0"/>
              </a:spcBef>
              <a:spcAft>
                <a:spcPts val="0"/>
              </a:spcAft>
              <a:buClr>
                <a:schemeClr val="dk1"/>
              </a:buClr>
              <a:buSzPts val="1100"/>
              <a:buChar char="-"/>
            </a:pPr>
            <a:r>
              <a:rPr lang="en" sz="1100"/>
              <a:t>On an annual basis, how many billing cycles do these customers typically hit the 2nd rate tier? </a:t>
            </a:r>
            <a:endParaRPr sz="1100"/>
          </a:p>
          <a:p>
            <a:pPr indent="-298450" lvl="0" marL="914400" rtl="0" algn="l">
              <a:lnSpc>
                <a:spcPct val="115000"/>
              </a:lnSpc>
              <a:spcBef>
                <a:spcPts val="0"/>
              </a:spcBef>
              <a:spcAft>
                <a:spcPts val="0"/>
              </a:spcAft>
              <a:buClr>
                <a:schemeClr val="dk1"/>
              </a:buClr>
              <a:buSzPts val="1100"/>
              <a:buChar char="-"/>
            </a:pPr>
            <a:r>
              <a:rPr lang="en" sz="1100"/>
              <a:t>How many kWh do they usually exceed the threshold by?</a:t>
            </a:r>
            <a:endParaRPr sz="1100"/>
          </a:p>
          <a:p>
            <a:pPr indent="-298450" lvl="0" marL="914400" rtl="0" algn="l">
              <a:lnSpc>
                <a:spcPct val="115000"/>
              </a:lnSpc>
              <a:spcBef>
                <a:spcPts val="0"/>
              </a:spcBef>
              <a:spcAft>
                <a:spcPts val="0"/>
              </a:spcAft>
              <a:buClr>
                <a:schemeClr val="dk1"/>
              </a:buClr>
              <a:buSzPts val="1100"/>
              <a:buChar char="-"/>
            </a:pPr>
            <a:r>
              <a:rPr lang="en" sz="1100"/>
              <a:t>What is the typical profile of customers and their dwellings that consistently hit the 2nd rate tier?</a:t>
            </a:r>
            <a:endParaRPr sz="1100"/>
          </a:p>
          <a:p>
            <a:pPr indent="-298450" lvl="0" marL="914400" rtl="0" algn="l">
              <a:lnSpc>
                <a:spcPct val="115000"/>
              </a:lnSpc>
              <a:spcBef>
                <a:spcPts val="0"/>
              </a:spcBef>
              <a:spcAft>
                <a:spcPts val="0"/>
              </a:spcAft>
              <a:buClr>
                <a:schemeClr val="dk1"/>
              </a:buClr>
              <a:buSzPts val="1100"/>
              <a:buChar char="-"/>
            </a:pPr>
            <a:r>
              <a:rPr lang="en" sz="1100"/>
              <a:t>Is this behaviour seasonal?</a:t>
            </a:r>
            <a:endParaRPr sz="1100"/>
          </a:p>
          <a:p>
            <a:pPr indent="-298450" lvl="0" marL="914400" marR="0" rtl="0" algn="l">
              <a:lnSpc>
                <a:spcPct val="115000"/>
              </a:lnSpc>
              <a:spcBef>
                <a:spcPts val="0"/>
              </a:spcBef>
              <a:spcAft>
                <a:spcPts val="0"/>
              </a:spcAft>
              <a:buClr>
                <a:schemeClr val="dk1"/>
              </a:buClr>
              <a:buSzPts val="1100"/>
              <a:buChar char="-"/>
            </a:pPr>
            <a:r>
              <a:rPr lang="en" sz="1100"/>
              <a:t>Are those customers who hit the stepped threshold increasing there electricity consumption year over year? How do they compare to those who do not hit the threshold?</a:t>
            </a:r>
            <a:endParaRPr sz="1100"/>
          </a:p>
          <a:p>
            <a:pPr indent="-298450" lvl="0" marL="914400" marR="0" rtl="0" algn="l">
              <a:lnSpc>
                <a:spcPct val="115000"/>
              </a:lnSpc>
              <a:spcBef>
                <a:spcPts val="0"/>
              </a:spcBef>
              <a:spcAft>
                <a:spcPts val="0"/>
              </a:spcAft>
              <a:buClr>
                <a:schemeClr val="dk1"/>
              </a:buClr>
              <a:buSzPts val="1100"/>
              <a:buChar char="-"/>
            </a:pPr>
            <a:r>
              <a:rPr lang="en" sz="1100"/>
              <a:t>Does this stepped rate help with conservation?</a:t>
            </a:r>
            <a:endParaRPr sz="1100"/>
          </a:p>
          <a:p>
            <a:pPr indent="0" lvl="0" marL="0" marR="0" rtl="0" algn="l">
              <a:lnSpc>
                <a:spcPct val="115000"/>
              </a:lnSpc>
              <a:spcBef>
                <a:spcPts val="0"/>
              </a:spcBef>
              <a:spcAft>
                <a:spcPts val="0"/>
              </a:spcAft>
              <a:buNone/>
            </a:pPr>
            <a:r>
              <a:t/>
            </a:r>
            <a:endParaRPr sz="1100"/>
          </a:p>
          <a:p>
            <a:pPr indent="-228600" lvl="0" marL="457200" rtl="0" algn="l">
              <a:lnSpc>
                <a:spcPct val="115000"/>
              </a:lnSpc>
              <a:spcBef>
                <a:spcPts val="0"/>
              </a:spcBef>
              <a:spcAft>
                <a:spcPts val="0"/>
              </a:spcAft>
              <a:buNone/>
            </a:pPr>
            <a:r>
              <a:t/>
            </a:r>
            <a:endParaRPr sz="1100"/>
          </a:p>
          <a:p>
            <a:pPr indent="0" lvl="0" marL="45720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t/>
            </a:r>
            <a:endParaRPr b="1" sz="1600">
              <a:solidFill>
                <a:srgbClr val="434343"/>
              </a:solidFill>
            </a:endParaRPr>
          </a:p>
        </p:txBody>
      </p:sp>
      <p:sp>
        <p:nvSpPr>
          <p:cNvPr id="322" name="Google Shape;322;p51"/>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52"/>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Energy Poverty</a:t>
            </a:r>
            <a:endParaRPr sz="3600">
              <a:solidFill>
                <a:schemeClr val="accent2"/>
              </a:solidFill>
            </a:endParaRPr>
          </a:p>
        </p:txBody>
      </p:sp>
      <p:sp>
        <p:nvSpPr>
          <p:cNvPr id="328" name="Google Shape;328;p52"/>
          <p:cNvSpPr txBox="1"/>
          <p:nvPr>
            <p:ph idx="1" type="body"/>
          </p:nvPr>
        </p:nvSpPr>
        <p:spPr>
          <a:xfrm>
            <a:off x="311700" y="873525"/>
            <a:ext cx="4974600" cy="4019400"/>
          </a:xfrm>
          <a:prstGeom prst="rect">
            <a:avLst/>
          </a:prstGeom>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None/>
            </a:pPr>
            <a:r>
              <a:rPr lang="en" sz="1100"/>
              <a:t>4</a:t>
            </a:r>
            <a:r>
              <a:rPr lang="en" sz="1100"/>
              <a:t>.   </a:t>
            </a:r>
            <a:r>
              <a:rPr lang="en" sz="1100"/>
              <a:t>The City is interested in supporting low to moderate income households improve their home energy efficiency, save on their utility bill and make their home more comfortable.</a:t>
            </a:r>
            <a:br>
              <a:rPr lang="en" sz="1100"/>
            </a:br>
            <a:br>
              <a:rPr lang="en" sz="1100"/>
            </a:br>
            <a:r>
              <a:rPr lang="en" sz="1100"/>
              <a:t>In partnership with BC Hydro, they are offering a </a:t>
            </a:r>
            <a:r>
              <a:rPr lang="en" sz="1100" u="sng">
                <a:solidFill>
                  <a:srgbClr val="1155CC"/>
                </a:solidFill>
                <a:hlinkClick r:id="rId3">
                  <a:extLst>
                    <a:ext uri="{A12FA001-AC4F-418D-AE19-62706E023703}">
                      <ahyp:hlinkClr val="tx"/>
                    </a:ext>
                  </a:extLst>
                </a:hlinkClick>
              </a:rPr>
              <a:t>Free energy saving kit (bchydro.com)</a:t>
            </a:r>
            <a:r>
              <a:rPr lang="en" sz="1100"/>
              <a:t> to those households that qualify.</a:t>
            </a:r>
            <a:br>
              <a:rPr lang="en" sz="1100"/>
            </a:br>
            <a:br>
              <a:rPr lang="en" sz="1100"/>
            </a:br>
            <a:r>
              <a:rPr lang="en" sz="1100"/>
              <a:t>Based on the acceptance criteria outlined and actual consumption, what parts of the city should we target for this program?</a:t>
            </a:r>
            <a:endParaRPr sz="1100"/>
          </a:p>
          <a:p>
            <a:pPr indent="-228600" lvl="0" marL="457200" rtl="0" algn="l">
              <a:lnSpc>
                <a:spcPct val="115000"/>
              </a:lnSpc>
              <a:spcBef>
                <a:spcPts val="0"/>
              </a:spcBef>
              <a:spcAft>
                <a:spcPts val="0"/>
              </a:spcAft>
              <a:buNone/>
            </a:pPr>
            <a:r>
              <a:t/>
            </a:r>
            <a:endParaRPr sz="1100"/>
          </a:p>
          <a:p>
            <a:pPr indent="0" lvl="0" marL="228600" rtl="0" algn="l">
              <a:lnSpc>
                <a:spcPct val="115000"/>
              </a:lnSpc>
              <a:spcBef>
                <a:spcPts val="0"/>
              </a:spcBef>
              <a:spcAft>
                <a:spcPts val="0"/>
              </a:spcAft>
              <a:buNone/>
            </a:pPr>
            <a:r>
              <a:rPr lang="en" sz="1100"/>
              <a:t>For some further background:</a:t>
            </a:r>
            <a:endParaRPr sz="1100"/>
          </a:p>
          <a:p>
            <a:pPr indent="0" lvl="0" marL="228600" rtl="0" algn="l">
              <a:lnSpc>
                <a:spcPct val="115000"/>
              </a:lnSpc>
              <a:spcBef>
                <a:spcPts val="0"/>
              </a:spcBef>
              <a:spcAft>
                <a:spcPts val="0"/>
              </a:spcAft>
              <a:buNone/>
            </a:pPr>
            <a:r>
              <a:rPr lang="en" sz="1100" u="sng">
                <a:solidFill>
                  <a:schemeClr val="hlink"/>
                </a:solidFill>
                <a:hlinkClick r:id="rId4"/>
              </a:rPr>
              <a:t>https://energypoverty.ca/backgrounder.pdf</a:t>
            </a:r>
            <a:endParaRPr sz="1100"/>
          </a:p>
          <a:p>
            <a:pPr indent="0" lvl="0" marL="228600" rtl="0" algn="l">
              <a:lnSpc>
                <a:spcPct val="115000"/>
              </a:lnSpc>
              <a:spcBef>
                <a:spcPts val="0"/>
              </a:spcBef>
              <a:spcAft>
                <a:spcPts val="0"/>
              </a:spcAft>
              <a:buNone/>
            </a:pPr>
            <a:r>
              <a:t/>
            </a:r>
            <a:endParaRPr sz="1100"/>
          </a:p>
          <a:p>
            <a:pPr indent="0" lvl="0" marL="228600" rtl="0" algn="l">
              <a:lnSpc>
                <a:spcPct val="115000"/>
              </a:lnSpc>
              <a:spcBef>
                <a:spcPts val="0"/>
              </a:spcBef>
              <a:spcAft>
                <a:spcPts val="0"/>
              </a:spcAft>
              <a:buNone/>
            </a:pPr>
            <a:r>
              <a:rPr lang="en" sz="1100"/>
              <a:t>For mapping of energy poverty in New Westminster</a:t>
            </a:r>
            <a:endParaRPr sz="1100"/>
          </a:p>
          <a:p>
            <a:pPr indent="0" lvl="0" marL="228600" rtl="0" algn="l">
              <a:lnSpc>
                <a:spcPct val="115000"/>
              </a:lnSpc>
              <a:spcBef>
                <a:spcPts val="0"/>
              </a:spcBef>
              <a:spcAft>
                <a:spcPts val="0"/>
              </a:spcAft>
              <a:buNone/>
            </a:pPr>
            <a:r>
              <a:rPr lang="en" sz="1100" u="sng">
                <a:solidFill>
                  <a:schemeClr val="hlink"/>
                </a:solidFill>
                <a:hlinkClick r:id="rId5"/>
              </a:rPr>
              <a:t>https://energypoverty.ca/mappingtool/</a:t>
            </a:r>
            <a:br>
              <a:rPr b="1" lang="en" sz="1600">
                <a:solidFill>
                  <a:srgbClr val="434343"/>
                </a:solidFill>
              </a:rPr>
            </a:br>
            <a:endParaRPr b="1" sz="1600">
              <a:solidFill>
                <a:srgbClr val="434343"/>
              </a:solidFill>
            </a:endParaRPr>
          </a:p>
          <a:p>
            <a:pPr indent="0" lvl="0" marL="228600" rtl="0" algn="l">
              <a:lnSpc>
                <a:spcPct val="115000"/>
              </a:lnSpc>
              <a:spcBef>
                <a:spcPts val="0"/>
              </a:spcBef>
              <a:spcAft>
                <a:spcPts val="0"/>
              </a:spcAft>
              <a:buClr>
                <a:schemeClr val="dk1"/>
              </a:buClr>
              <a:buSzPts val="1100"/>
              <a:buFont typeface="Arial"/>
              <a:buNone/>
            </a:pPr>
            <a:r>
              <a:rPr lang="en" sz="1100"/>
              <a:t>Census and Energy Poverty metrics for New Westminster Census Tracts can be found in </a:t>
            </a:r>
            <a:r>
              <a:rPr lang="en" sz="1100" u="sng">
                <a:solidFill>
                  <a:schemeClr val="hlink"/>
                </a:solidFill>
                <a:hlinkClick r:id="rId6"/>
              </a:rPr>
              <a:t>Census and Energy Poverty</a:t>
            </a:r>
            <a:endParaRPr b="1" sz="1600">
              <a:solidFill>
                <a:srgbClr val="434343"/>
              </a:solidFill>
            </a:endParaRPr>
          </a:p>
        </p:txBody>
      </p:sp>
      <p:sp>
        <p:nvSpPr>
          <p:cNvPr id="329" name="Google Shape;329;p52"/>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330" name="Google Shape;330;p52"/>
          <p:cNvPicPr preferRelativeResize="0"/>
          <p:nvPr/>
        </p:nvPicPr>
        <p:blipFill>
          <a:blip r:embed="rId7">
            <a:alphaModFix/>
          </a:blip>
          <a:stretch>
            <a:fillRect/>
          </a:stretch>
        </p:blipFill>
        <p:spPr>
          <a:xfrm>
            <a:off x="5668400" y="510850"/>
            <a:ext cx="2781300" cy="39243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3"/>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Electricity Consumption</a:t>
            </a:r>
            <a:endParaRPr sz="3600">
              <a:solidFill>
                <a:schemeClr val="accent2"/>
              </a:solidFill>
            </a:endParaRPr>
          </a:p>
        </p:txBody>
      </p:sp>
      <p:sp>
        <p:nvSpPr>
          <p:cNvPr id="336" name="Google Shape;336;p53"/>
          <p:cNvSpPr txBox="1"/>
          <p:nvPr>
            <p:ph idx="1" type="body"/>
          </p:nvPr>
        </p:nvSpPr>
        <p:spPr>
          <a:xfrm>
            <a:off x="311700" y="873525"/>
            <a:ext cx="8520600" cy="4019400"/>
          </a:xfrm>
          <a:prstGeom prst="rect">
            <a:avLst/>
          </a:prstGeom>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None/>
            </a:pPr>
            <a:r>
              <a:rPr lang="en" sz="1100"/>
              <a:t>6</a:t>
            </a:r>
            <a:r>
              <a:rPr lang="en" sz="1100"/>
              <a:t>.   There are a wide variety of factors that can drive up the use of electricity. Understanding more about the relationship between these drivers and consumption can inform how and where we prioritize investments and education efforts.</a:t>
            </a:r>
            <a:br>
              <a:rPr lang="en" sz="1100"/>
            </a:br>
            <a:endParaRPr sz="1100"/>
          </a:p>
          <a:p>
            <a:pPr indent="-228600" lvl="0" marL="457200" rtl="0" algn="l">
              <a:lnSpc>
                <a:spcPct val="115000"/>
              </a:lnSpc>
              <a:spcBef>
                <a:spcPts val="0"/>
              </a:spcBef>
              <a:spcAft>
                <a:spcPts val="0"/>
              </a:spcAft>
              <a:buNone/>
            </a:pPr>
            <a:r>
              <a:rPr lang="en" sz="1100"/>
              <a:t>	For example:</a:t>
            </a:r>
            <a:endParaRPr sz="1100"/>
          </a:p>
          <a:p>
            <a:pPr indent="-298450" lvl="0" marL="914400" rtl="0" algn="l">
              <a:lnSpc>
                <a:spcPct val="115000"/>
              </a:lnSpc>
              <a:spcBef>
                <a:spcPts val="0"/>
              </a:spcBef>
              <a:spcAft>
                <a:spcPts val="0"/>
              </a:spcAft>
              <a:buClr>
                <a:schemeClr val="dk1"/>
              </a:buClr>
              <a:buSzPts val="1100"/>
              <a:buChar char="-"/>
            </a:pPr>
            <a:r>
              <a:rPr lang="en" sz="1100"/>
              <a:t>Building Attributes (e.g. Sqr Footage, Age of Home, Number of Kitchens etc.)</a:t>
            </a:r>
            <a:endParaRPr sz="1100"/>
          </a:p>
          <a:p>
            <a:pPr indent="-298450" lvl="0" marL="914400" marR="0" rtl="0" algn="l">
              <a:lnSpc>
                <a:spcPct val="115000"/>
              </a:lnSpc>
              <a:spcBef>
                <a:spcPts val="0"/>
              </a:spcBef>
              <a:spcAft>
                <a:spcPts val="0"/>
              </a:spcAft>
              <a:buClr>
                <a:schemeClr val="dk1"/>
              </a:buClr>
              <a:buSzPts val="1100"/>
              <a:buChar char="-"/>
            </a:pPr>
            <a:r>
              <a:rPr lang="en" sz="1100"/>
              <a:t>Weather/Seasonality</a:t>
            </a:r>
            <a:endParaRPr sz="1100"/>
          </a:p>
          <a:p>
            <a:pPr indent="-298450" lvl="0" marL="914400" rtl="0" algn="l">
              <a:lnSpc>
                <a:spcPct val="115000"/>
              </a:lnSpc>
              <a:spcBef>
                <a:spcPts val="0"/>
              </a:spcBef>
              <a:spcAft>
                <a:spcPts val="0"/>
              </a:spcAft>
              <a:buClr>
                <a:schemeClr val="dk1"/>
              </a:buClr>
              <a:buSzPts val="1100"/>
              <a:buChar char="-"/>
            </a:pPr>
            <a:r>
              <a:rPr lang="en" sz="1100"/>
              <a:t>Demographics - Age, Number of People in the home</a:t>
            </a:r>
            <a:endParaRPr sz="1100"/>
          </a:p>
          <a:p>
            <a:pPr indent="-298450" lvl="0" marL="914400" rtl="0" algn="l">
              <a:lnSpc>
                <a:spcPct val="115000"/>
              </a:lnSpc>
              <a:spcBef>
                <a:spcPts val="0"/>
              </a:spcBef>
              <a:spcAft>
                <a:spcPts val="0"/>
              </a:spcAft>
              <a:buClr>
                <a:schemeClr val="dk1"/>
              </a:buClr>
              <a:buSzPts val="1100"/>
              <a:buChar char="-"/>
            </a:pPr>
            <a:r>
              <a:rPr lang="en" sz="1100"/>
              <a:t>Income</a:t>
            </a:r>
            <a:endParaRPr sz="1100"/>
          </a:p>
          <a:p>
            <a:pPr indent="-298450" lvl="0" marL="914400" marR="0" rtl="0" algn="l">
              <a:lnSpc>
                <a:spcPct val="115000"/>
              </a:lnSpc>
              <a:spcBef>
                <a:spcPts val="0"/>
              </a:spcBef>
              <a:spcAft>
                <a:spcPts val="0"/>
              </a:spcAft>
              <a:buClr>
                <a:schemeClr val="dk1"/>
              </a:buClr>
              <a:buSzPts val="1100"/>
              <a:buChar char="-"/>
            </a:pPr>
            <a:r>
              <a:rPr lang="en" sz="1100"/>
              <a:t>Etc.</a:t>
            </a:r>
            <a:endParaRPr sz="1100"/>
          </a:p>
          <a:p>
            <a:pPr indent="-298450" lvl="0" marL="914400" rtl="0" algn="l">
              <a:lnSpc>
                <a:spcPct val="115000"/>
              </a:lnSpc>
              <a:spcBef>
                <a:spcPts val="0"/>
              </a:spcBef>
              <a:spcAft>
                <a:spcPts val="0"/>
              </a:spcAft>
              <a:buSzPts val="1100"/>
              <a:buChar char="-"/>
            </a:pPr>
            <a:r>
              <a:t/>
            </a:r>
            <a:endParaRPr sz="1100"/>
          </a:p>
          <a:p>
            <a:pPr indent="0" lvl="0" marL="0" rtl="0" algn="l">
              <a:lnSpc>
                <a:spcPct val="115000"/>
              </a:lnSpc>
              <a:spcBef>
                <a:spcPts val="0"/>
              </a:spcBef>
              <a:spcAft>
                <a:spcPts val="0"/>
              </a:spcAft>
              <a:buNone/>
            </a:pPr>
            <a:r>
              <a:rPr lang="en" sz="1100"/>
              <a:t>     What factors are correlated with Electricity Consumption?</a:t>
            </a:r>
            <a:endParaRPr sz="1100"/>
          </a:p>
          <a:p>
            <a:pPr indent="0" lvl="0" marL="0" rtl="0" algn="l">
              <a:lnSpc>
                <a:spcPct val="115000"/>
              </a:lnSpc>
              <a:spcBef>
                <a:spcPts val="0"/>
              </a:spcBef>
              <a:spcAft>
                <a:spcPts val="0"/>
              </a:spcAft>
              <a:buNone/>
            </a:pPr>
            <a:r>
              <a:t/>
            </a:r>
            <a:endParaRPr sz="1100"/>
          </a:p>
          <a:p>
            <a:pPr indent="-228600" lvl="0" marL="171450" rtl="0" algn="l">
              <a:lnSpc>
                <a:spcPct val="115000"/>
              </a:lnSpc>
              <a:spcBef>
                <a:spcPts val="0"/>
              </a:spcBef>
              <a:spcAft>
                <a:spcPts val="0"/>
              </a:spcAft>
              <a:buNone/>
            </a:pPr>
            <a:r>
              <a:rPr lang="en" sz="1100"/>
              <a:t>      How could we segment/cluster our residential customers to inform our understanding of their consumption patterns?</a:t>
            </a:r>
            <a:endParaRPr sz="1100"/>
          </a:p>
          <a:p>
            <a:pPr indent="-228600" lvl="0" marL="171450" rtl="0" algn="l">
              <a:lnSpc>
                <a:spcPct val="115000"/>
              </a:lnSpc>
              <a:spcBef>
                <a:spcPts val="0"/>
              </a:spcBef>
              <a:spcAft>
                <a:spcPts val="0"/>
              </a:spcAft>
              <a:buNone/>
            </a:pPr>
            <a:r>
              <a:t/>
            </a:r>
            <a:endParaRPr sz="1100"/>
          </a:p>
          <a:p>
            <a:pPr indent="-228600" lvl="0" marL="171450" rtl="0" algn="l">
              <a:lnSpc>
                <a:spcPct val="115000"/>
              </a:lnSpc>
              <a:spcBef>
                <a:spcPts val="0"/>
              </a:spcBef>
              <a:spcAft>
                <a:spcPts val="0"/>
              </a:spcAft>
              <a:buNone/>
            </a:pPr>
            <a:r>
              <a:rPr lang="en" sz="1100"/>
              <a:t>	What would a typical profile of a customer belonging to these segments look like?</a:t>
            </a:r>
            <a:endParaRPr sz="1100"/>
          </a:p>
          <a:p>
            <a:pPr indent="-228600" lvl="0" marL="457200" rtl="0" algn="l">
              <a:lnSpc>
                <a:spcPct val="115000"/>
              </a:lnSpc>
              <a:spcBef>
                <a:spcPts val="0"/>
              </a:spcBef>
              <a:spcAft>
                <a:spcPts val="0"/>
              </a:spcAft>
              <a:buNone/>
            </a:pPr>
            <a:r>
              <a:t/>
            </a:r>
            <a:endParaRPr sz="1100"/>
          </a:p>
          <a:p>
            <a:pPr indent="-228600" lvl="0" marL="457200" rtl="0" algn="l">
              <a:lnSpc>
                <a:spcPct val="115000"/>
              </a:lnSpc>
              <a:spcBef>
                <a:spcPts val="0"/>
              </a:spcBef>
              <a:spcAft>
                <a:spcPts val="0"/>
              </a:spcAft>
              <a:buNone/>
            </a:pPr>
            <a:r>
              <a:t/>
            </a:r>
            <a:endParaRPr sz="1100"/>
          </a:p>
          <a:p>
            <a:pPr indent="0" lvl="0" marL="45720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t/>
            </a:r>
            <a:endParaRPr b="1" sz="1600">
              <a:solidFill>
                <a:srgbClr val="434343"/>
              </a:solidFill>
            </a:endParaRPr>
          </a:p>
        </p:txBody>
      </p:sp>
      <p:sp>
        <p:nvSpPr>
          <p:cNvPr id="337" name="Google Shape;337;p53"/>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4"/>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How do I compare to my neighbours?</a:t>
            </a:r>
            <a:endParaRPr sz="3600">
              <a:solidFill>
                <a:schemeClr val="accent2"/>
              </a:solidFill>
            </a:endParaRPr>
          </a:p>
        </p:txBody>
      </p:sp>
      <p:sp>
        <p:nvSpPr>
          <p:cNvPr id="343" name="Google Shape;343;p54"/>
          <p:cNvSpPr txBox="1"/>
          <p:nvPr>
            <p:ph idx="1" type="body"/>
          </p:nvPr>
        </p:nvSpPr>
        <p:spPr>
          <a:xfrm>
            <a:off x="311700" y="873525"/>
            <a:ext cx="8520600" cy="4019400"/>
          </a:xfrm>
          <a:prstGeom prst="rect">
            <a:avLst/>
          </a:prstGeom>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None/>
            </a:pPr>
            <a:r>
              <a:rPr lang="en" sz="1100"/>
              <a:t>7</a:t>
            </a:r>
            <a:r>
              <a:rPr lang="en" sz="1100"/>
              <a:t>.   One way to educate our residents about their energy usage is to help them understand their electricity consumption relative to their neighbours.</a:t>
            </a:r>
            <a:endParaRPr sz="1100"/>
          </a:p>
          <a:p>
            <a:pPr indent="-228600" lvl="0" marL="457200" rtl="0" algn="l">
              <a:lnSpc>
                <a:spcPct val="115000"/>
              </a:lnSpc>
              <a:spcBef>
                <a:spcPts val="0"/>
              </a:spcBef>
              <a:spcAft>
                <a:spcPts val="0"/>
              </a:spcAft>
              <a:buNone/>
            </a:pPr>
            <a:r>
              <a:t/>
            </a:r>
            <a:endParaRPr sz="1100"/>
          </a:p>
          <a:p>
            <a:pPr indent="-228600" lvl="0" marL="457200" rtl="0" algn="l">
              <a:lnSpc>
                <a:spcPct val="115000"/>
              </a:lnSpc>
              <a:spcBef>
                <a:spcPts val="0"/>
              </a:spcBef>
              <a:spcAft>
                <a:spcPts val="0"/>
              </a:spcAft>
              <a:buNone/>
            </a:pPr>
            <a:r>
              <a:rPr lang="en" sz="1100"/>
              <a:t>	For larger Condo buildings we have included the ability to link all condos at the same street address using the BuildingKey</a:t>
            </a:r>
            <a:endParaRPr sz="1100"/>
          </a:p>
          <a:p>
            <a:pPr indent="-298450" lvl="0" marL="914400" marR="0" rtl="0" algn="l">
              <a:lnSpc>
                <a:spcPct val="115000"/>
              </a:lnSpc>
              <a:spcBef>
                <a:spcPts val="0"/>
              </a:spcBef>
              <a:spcAft>
                <a:spcPts val="0"/>
              </a:spcAft>
              <a:buClr>
                <a:schemeClr val="dk1"/>
              </a:buClr>
              <a:buSzPts val="1100"/>
              <a:buChar char="-"/>
            </a:pPr>
            <a:r>
              <a:rPr lang="en" sz="1100"/>
              <a:t>Do</a:t>
            </a:r>
            <a:r>
              <a:rPr lang="en" sz="1100"/>
              <a:t> similar sized units consume the same amount of electricity?</a:t>
            </a:r>
            <a:endParaRPr sz="1100"/>
          </a:p>
          <a:p>
            <a:pPr indent="-298450" lvl="0" marL="914400" marR="0" rtl="0" algn="l">
              <a:lnSpc>
                <a:spcPct val="115000"/>
              </a:lnSpc>
              <a:spcBef>
                <a:spcPts val="0"/>
              </a:spcBef>
              <a:spcAft>
                <a:spcPts val="0"/>
              </a:spcAft>
              <a:buClr>
                <a:schemeClr val="dk1"/>
              </a:buClr>
              <a:buSzPts val="1100"/>
              <a:buChar char="-"/>
            </a:pPr>
            <a:r>
              <a:rPr lang="en" sz="1100"/>
              <a:t>How</a:t>
            </a:r>
            <a:r>
              <a:rPr lang="en" sz="1100"/>
              <a:t> could we present this information to residents in way that they can understand their relative consumption?</a:t>
            </a:r>
            <a:endParaRPr sz="1100"/>
          </a:p>
          <a:p>
            <a:pPr indent="0" lvl="0" marL="0" marR="0" rtl="0" algn="l">
              <a:lnSpc>
                <a:spcPct val="115000"/>
              </a:lnSpc>
              <a:spcBef>
                <a:spcPts val="0"/>
              </a:spcBef>
              <a:spcAft>
                <a:spcPts val="0"/>
              </a:spcAft>
              <a:buNone/>
            </a:pPr>
            <a:r>
              <a:t/>
            </a:r>
            <a:endParaRPr sz="1100"/>
          </a:p>
          <a:p>
            <a:pPr indent="0" lvl="0" marL="0" marR="0" rtl="0" algn="l">
              <a:lnSpc>
                <a:spcPct val="115000"/>
              </a:lnSpc>
              <a:spcBef>
                <a:spcPts val="0"/>
              </a:spcBef>
              <a:spcAft>
                <a:spcPts val="0"/>
              </a:spcAft>
              <a:buNone/>
            </a:pPr>
            <a:r>
              <a:t/>
            </a:r>
            <a:endParaRPr sz="1100"/>
          </a:p>
          <a:p>
            <a:pPr indent="0" lvl="0" marL="0" marR="0" rtl="0" algn="l">
              <a:lnSpc>
                <a:spcPct val="115000"/>
              </a:lnSpc>
              <a:spcBef>
                <a:spcPts val="0"/>
              </a:spcBef>
              <a:spcAft>
                <a:spcPts val="0"/>
              </a:spcAft>
              <a:buNone/>
            </a:pPr>
            <a:r>
              <a:rPr lang="en" sz="1100"/>
              <a:t>	For Single Family homes, looking at various factors such as size, age and type of home etc.:</a:t>
            </a:r>
            <a:endParaRPr sz="1100"/>
          </a:p>
          <a:p>
            <a:pPr indent="-298450" lvl="0" marL="914400" marR="0" rtl="0" algn="l">
              <a:lnSpc>
                <a:spcPct val="115000"/>
              </a:lnSpc>
              <a:spcBef>
                <a:spcPts val="0"/>
              </a:spcBef>
              <a:spcAft>
                <a:spcPts val="0"/>
              </a:spcAft>
              <a:buClr>
                <a:schemeClr val="dk1"/>
              </a:buClr>
              <a:buSzPts val="1100"/>
              <a:buChar char="-"/>
            </a:pPr>
            <a:r>
              <a:rPr lang="en" sz="1100"/>
              <a:t>How could we use and present this information to residents in way that they can understand their relative consumption and encourage them to use less energy?</a:t>
            </a:r>
            <a:endParaRPr sz="1100"/>
          </a:p>
          <a:p>
            <a:pPr indent="-298450" lvl="0" marL="914400" marR="0" rtl="0" algn="l">
              <a:lnSpc>
                <a:spcPct val="115000"/>
              </a:lnSpc>
              <a:spcBef>
                <a:spcPts val="0"/>
              </a:spcBef>
              <a:spcAft>
                <a:spcPts val="0"/>
              </a:spcAft>
              <a:buClr>
                <a:schemeClr val="dk1"/>
              </a:buClr>
              <a:buSzPts val="1100"/>
              <a:buChar char="-"/>
            </a:pPr>
            <a:r>
              <a:rPr lang="en" sz="1100"/>
              <a:t>Using the EnerGuide data, can we understand the impact on……</a:t>
            </a:r>
            <a:endParaRPr sz="1100"/>
          </a:p>
          <a:p>
            <a:pPr indent="0" lvl="0" marL="0" rtl="0" algn="l">
              <a:lnSpc>
                <a:spcPct val="115000"/>
              </a:lnSpc>
              <a:spcBef>
                <a:spcPts val="0"/>
              </a:spcBef>
              <a:spcAft>
                <a:spcPts val="0"/>
              </a:spcAft>
              <a:buNone/>
            </a:pPr>
            <a:r>
              <a:t/>
            </a:r>
            <a:endParaRPr sz="1100"/>
          </a:p>
          <a:p>
            <a:pPr indent="-400050" lvl="0" marL="457200" rtl="0" algn="l">
              <a:lnSpc>
                <a:spcPct val="115000"/>
              </a:lnSpc>
              <a:spcBef>
                <a:spcPts val="0"/>
              </a:spcBef>
              <a:spcAft>
                <a:spcPts val="0"/>
              </a:spcAft>
              <a:buNone/>
            </a:pPr>
            <a:r>
              <a:rPr b="1" lang="en" sz="1600">
                <a:solidFill>
                  <a:srgbClr val="434343"/>
                </a:solidFill>
              </a:rPr>
              <a:t>	</a:t>
            </a:r>
            <a:r>
              <a:rPr lang="en" sz="1100"/>
              <a:t>The Apartments.txt file contains a list of 80 different rental apartment buildings where the tenants pay their own electricity bills. Apartments_Usage.txt contains all the meter readings for the tenants and the buildings over the last 3 years. How do these different buildings compare to each other?</a:t>
            </a:r>
            <a:endParaRPr b="1" sz="1600">
              <a:solidFill>
                <a:srgbClr val="434343"/>
              </a:solidFill>
            </a:endParaRPr>
          </a:p>
        </p:txBody>
      </p:sp>
      <p:sp>
        <p:nvSpPr>
          <p:cNvPr id="344" name="Google Shape;344;p54"/>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5"/>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What questions do you want to ask</a:t>
            </a:r>
            <a:r>
              <a:rPr lang="en" sz="3600">
                <a:solidFill>
                  <a:schemeClr val="accent2"/>
                </a:solidFill>
              </a:rPr>
              <a:t>?</a:t>
            </a:r>
            <a:endParaRPr sz="3600">
              <a:solidFill>
                <a:schemeClr val="accent2"/>
              </a:solidFill>
            </a:endParaRPr>
          </a:p>
        </p:txBody>
      </p:sp>
      <p:sp>
        <p:nvSpPr>
          <p:cNvPr id="350" name="Google Shape;350;p55"/>
          <p:cNvSpPr txBox="1"/>
          <p:nvPr>
            <p:ph idx="1" type="body"/>
          </p:nvPr>
        </p:nvSpPr>
        <p:spPr>
          <a:xfrm>
            <a:off x="311700" y="873525"/>
            <a:ext cx="8520600" cy="4019400"/>
          </a:xfrm>
          <a:prstGeom prst="rect">
            <a:avLst/>
          </a:prstGeom>
        </p:spPr>
        <p:txBody>
          <a:bodyPr anchorCtr="0" anchor="t" bIns="91425" lIns="91425" spcFirstLastPara="1" rIns="91425" wrap="square" tIns="91425">
            <a:noAutofit/>
          </a:bodyPr>
          <a:lstStyle/>
          <a:p>
            <a:pPr indent="-400050" lvl="0" marL="457200" rtl="0" algn="l">
              <a:lnSpc>
                <a:spcPct val="115000"/>
              </a:lnSpc>
              <a:spcBef>
                <a:spcPts val="0"/>
              </a:spcBef>
              <a:spcAft>
                <a:spcPts val="0"/>
              </a:spcAft>
              <a:buNone/>
            </a:pPr>
            <a:r>
              <a:t/>
            </a:r>
            <a:endParaRPr b="1" sz="1600">
              <a:solidFill>
                <a:srgbClr val="434343"/>
              </a:solidFill>
            </a:endParaRPr>
          </a:p>
          <a:p>
            <a:pPr indent="-400050" lvl="0" marL="457200" rtl="0" algn="l">
              <a:lnSpc>
                <a:spcPct val="115000"/>
              </a:lnSpc>
              <a:spcBef>
                <a:spcPts val="0"/>
              </a:spcBef>
              <a:spcAft>
                <a:spcPts val="0"/>
              </a:spcAft>
              <a:buNone/>
            </a:pPr>
            <a:r>
              <a:t/>
            </a:r>
            <a:endParaRPr b="1" sz="1600">
              <a:solidFill>
                <a:srgbClr val="434343"/>
              </a:solidFill>
            </a:endParaRPr>
          </a:p>
          <a:p>
            <a:pPr indent="-400050" lvl="0" marL="457200" rtl="0" algn="l">
              <a:lnSpc>
                <a:spcPct val="115000"/>
              </a:lnSpc>
              <a:spcBef>
                <a:spcPts val="0"/>
              </a:spcBef>
              <a:spcAft>
                <a:spcPts val="0"/>
              </a:spcAft>
              <a:buNone/>
            </a:pPr>
            <a:r>
              <a:rPr b="1" lang="en" sz="1600">
                <a:solidFill>
                  <a:srgbClr val="434343"/>
                </a:solidFill>
              </a:rPr>
              <a:t>We’ve put forward several questions the City would like to answer.</a:t>
            </a:r>
            <a:endParaRPr b="1" sz="1600">
              <a:solidFill>
                <a:srgbClr val="434343"/>
              </a:solidFill>
            </a:endParaRPr>
          </a:p>
          <a:p>
            <a:pPr indent="-400050" lvl="0" marL="457200" rtl="0" algn="l">
              <a:lnSpc>
                <a:spcPct val="115000"/>
              </a:lnSpc>
              <a:spcBef>
                <a:spcPts val="0"/>
              </a:spcBef>
              <a:spcAft>
                <a:spcPts val="0"/>
              </a:spcAft>
              <a:buNone/>
            </a:pPr>
            <a:r>
              <a:t/>
            </a:r>
            <a:endParaRPr b="1" sz="1600">
              <a:solidFill>
                <a:srgbClr val="434343"/>
              </a:solidFill>
            </a:endParaRPr>
          </a:p>
          <a:p>
            <a:pPr indent="0" lvl="0" marL="57150" rtl="0" algn="l">
              <a:lnSpc>
                <a:spcPct val="115000"/>
              </a:lnSpc>
              <a:spcBef>
                <a:spcPts val="0"/>
              </a:spcBef>
              <a:spcAft>
                <a:spcPts val="0"/>
              </a:spcAft>
              <a:buNone/>
            </a:pPr>
            <a:r>
              <a:rPr b="1" lang="en" sz="1600">
                <a:solidFill>
                  <a:srgbClr val="434343"/>
                </a:solidFill>
              </a:rPr>
              <a:t>You don’t have to limit yourself to these </a:t>
            </a:r>
            <a:r>
              <a:rPr b="1" lang="en" sz="1600">
                <a:solidFill>
                  <a:srgbClr val="434343"/>
                </a:solidFill>
              </a:rPr>
              <a:t>questions, the data sets or materials!</a:t>
            </a:r>
            <a:endParaRPr b="1" sz="1600">
              <a:solidFill>
                <a:srgbClr val="434343"/>
              </a:solidFill>
            </a:endParaRPr>
          </a:p>
          <a:p>
            <a:pPr indent="0" lvl="0" marL="0" rtl="0" algn="l">
              <a:lnSpc>
                <a:spcPct val="115000"/>
              </a:lnSpc>
              <a:spcBef>
                <a:spcPts val="0"/>
              </a:spcBef>
              <a:spcAft>
                <a:spcPts val="0"/>
              </a:spcAft>
              <a:buNone/>
            </a:pPr>
            <a:r>
              <a:rPr b="1" lang="en" sz="1600">
                <a:solidFill>
                  <a:srgbClr val="434343"/>
                </a:solidFill>
              </a:rPr>
              <a:t> </a:t>
            </a:r>
            <a:endParaRPr b="1" sz="1600">
              <a:solidFill>
                <a:srgbClr val="434343"/>
              </a:solidFill>
            </a:endParaRPr>
          </a:p>
        </p:txBody>
      </p:sp>
      <p:sp>
        <p:nvSpPr>
          <p:cNvPr id="351" name="Google Shape;351;p55"/>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id="356" name="Google Shape;356;p56"/>
          <p:cNvPicPr preferRelativeResize="0"/>
          <p:nvPr/>
        </p:nvPicPr>
        <p:blipFill rotWithShape="1">
          <a:blip r:embed="rId3">
            <a:alphaModFix/>
          </a:blip>
          <a:srcRect b="0" l="0" r="0" t="37003"/>
          <a:stretch/>
        </p:blipFill>
        <p:spPr>
          <a:xfrm>
            <a:off x="0" y="576160"/>
            <a:ext cx="2699332" cy="4118776"/>
          </a:xfrm>
          <a:prstGeom prst="rect">
            <a:avLst/>
          </a:prstGeom>
          <a:noFill/>
          <a:ln>
            <a:noFill/>
          </a:ln>
        </p:spPr>
      </p:pic>
      <p:sp>
        <p:nvSpPr>
          <p:cNvPr id="357" name="Google Shape;357;p56"/>
          <p:cNvSpPr/>
          <p:nvPr/>
        </p:nvSpPr>
        <p:spPr>
          <a:xfrm>
            <a:off x="2893700" y="1570601"/>
            <a:ext cx="5437800" cy="223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 sz="6000">
                <a:solidFill>
                  <a:srgbClr val="A5A5A5"/>
                </a:solidFill>
                <a:latin typeface="Raleway"/>
                <a:ea typeface="Raleway"/>
                <a:cs typeface="Raleway"/>
                <a:sym typeface="Raleway"/>
              </a:rPr>
              <a:t>Dataset</a:t>
            </a:r>
            <a:endParaRPr b="1" sz="6000">
              <a:solidFill>
                <a:srgbClr val="A5A5A5"/>
              </a:solidFill>
              <a:latin typeface="Raleway"/>
              <a:ea typeface="Raleway"/>
              <a:cs typeface="Raleway"/>
              <a:sym typeface="Raleway"/>
            </a:endParaRPr>
          </a:p>
          <a:p>
            <a:pPr indent="0" lvl="0" marL="0" marR="0" rtl="0" algn="l">
              <a:lnSpc>
                <a:spcPct val="100000"/>
              </a:lnSpc>
              <a:spcBef>
                <a:spcPts val="0"/>
              </a:spcBef>
              <a:spcAft>
                <a:spcPts val="0"/>
              </a:spcAft>
              <a:buNone/>
            </a:pPr>
            <a:r>
              <a:rPr b="1" lang="en" sz="6000">
                <a:solidFill>
                  <a:srgbClr val="A5A5A5"/>
                </a:solidFill>
                <a:latin typeface="Raleway"/>
                <a:ea typeface="Raleway"/>
                <a:cs typeface="Raleway"/>
                <a:sym typeface="Raleway"/>
              </a:rPr>
              <a:t>Overview</a:t>
            </a:r>
            <a:endParaRPr b="1" sz="6000">
              <a:solidFill>
                <a:srgbClr val="A5A5A5"/>
              </a:solidFill>
              <a:latin typeface="Raleway"/>
              <a:ea typeface="Raleway"/>
              <a:cs typeface="Raleway"/>
              <a:sym typeface="Raleway"/>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Electricity Consumption - Single Family</a:t>
            </a:r>
            <a:endParaRPr sz="3600">
              <a:solidFill>
                <a:schemeClr val="accent2"/>
              </a:solidFill>
            </a:endParaRPr>
          </a:p>
        </p:txBody>
      </p:sp>
      <p:sp>
        <p:nvSpPr>
          <p:cNvPr id="363" name="Google Shape;363;p57"/>
          <p:cNvSpPr txBox="1"/>
          <p:nvPr/>
        </p:nvSpPr>
        <p:spPr>
          <a:xfrm>
            <a:off x="426775" y="1017725"/>
            <a:ext cx="76662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p>
          <a:p>
            <a:pPr indent="0" lvl="0" marL="0" rtl="0" algn="l">
              <a:spcBef>
                <a:spcPts val="0"/>
              </a:spcBef>
              <a:spcAft>
                <a:spcPts val="0"/>
              </a:spcAft>
              <a:buNone/>
            </a:pPr>
            <a:r>
              <a:rPr lang="en" sz="1300"/>
              <a:t>SFD.TXT - the utility account, building attributes and usage summary</a:t>
            </a:r>
            <a:endParaRPr sz="1300"/>
          </a:p>
          <a:p>
            <a:pPr indent="0" lvl="0" marL="0" rtl="0" algn="l">
              <a:spcBef>
                <a:spcPts val="0"/>
              </a:spcBef>
              <a:spcAft>
                <a:spcPts val="0"/>
              </a:spcAft>
              <a:buNone/>
            </a:pPr>
            <a:r>
              <a:rPr lang="en" sz="1300"/>
              <a:t>SFD_Usage.TXT - meter readings over the last 3 years (bi-monthly)</a:t>
            </a:r>
            <a:endParaRPr sz="1300"/>
          </a:p>
          <a:p>
            <a:pPr indent="0" lvl="0" marL="0" rtl="0" algn="l">
              <a:spcBef>
                <a:spcPts val="0"/>
              </a:spcBef>
              <a:spcAft>
                <a:spcPts val="0"/>
              </a:spcAft>
              <a:buNone/>
            </a:pPr>
            <a:r>
              <a:rPr lang="en" sz="1300"/>
              <a:t>Data Dictionary.xlsx - defines the meaning of the fields in these files</a:t>
            </a:r>
            <a:endParaRPr sz="13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lang="en" sz="1300">
                <a:solidFill>
                  <a:schemeClr val="dk1"/>
                </a:solidFill>
              </a:rPr>
              <a:t>Three types of dwellings considered - Condominium, Single Family Dwelling and Townhouse</a:t>
            </a:r>
            <a:endParaRPr sz="1300"/>
          </a:p>
          <a:p>
            <a:pPr indent="-311150" lvl="0" marL="457200" rtl="0" algn="l">
              <a:spcBef>
                <a:spcPts val="0"/>
              </a:spcBef>
              <a:spcAft>
                <a:spcPts val="0"/>
              </a:spcAft>
              <a:buSzPts val="1300"/>
              <a:buChar char="●"/>
            </a:pPr>
            <a:r>
              <a:rPr lang="en" sz="1300"/>
              <a:t>Electricity Consumption is measured every 2 months for residential customers***</a:t>
            </a:r>
            <a:endParaRPr sz="1300"/>
          </a:p>
          <a:p>
            <a:pPr indent="-311150" lvl="0" marL="457200" rtl="0" algn="l">
              <a:spcBef>
                <a:spcPts val="0"/>
              </a:spcBef>
              <a:spcAft>
                <a:spcPts val="0"/>
              </a:spcAft>
              <a:buSzPts val="1300"/>
              <a:buChar char="●"/>
            </a:pPr>
            <a:r>
              <a:rPr i="1" lang="en" sz="1300"/>
              <a:t>AccountKey</a:t>
            </a:r>
            <a:r>
              <a:rPr lang="en" sz="1300"/>
              <a:t> - links these two files together</a:t>
            </a:r>
            <a:endParaRPr sz="1300"/>
          </a:p>
          <a:p>
            <a:pPr indent="-311150" lvl="0" marL="457200" rtl="0" algn="l">
              <a:spcBef>
                <a:spcPts val="0"/>
              </a:spcBef>
              <a:spcAft>
                <a:spcPts val="0"/>
              </a:spcAft>
              <a:buSzPts val="1300"/>
              <a:buChar char="●"/>
            </a:pPr>
            <a:r>
              <a:rPr i="1" lang="en" sz="1300"/>
              <a:t>BuildingKey</a:t>
            </a:r>
            <a:r>
              <a:rPr lang="en" sz="1300"/>
              <a:t> - allows you to compare condos within the same building if the building is large </a:t>
            </a:r>
            <a:endParaRPr sz="1300"/>
          </a:p>
          <a:p>
            <a:pPr indent="-311150" lvl="0" marL="457200" rtl="0" algn="l">
              <a:spcBef>
                <a:spcPts val="0"/>
              </a:spcBef>
              <a:spcAft>
                <a:spcPts val="0"/>
              </a:spcAft>
              <a:buSzPts val="1300"/>
              <a:buChar char="●"/>
            </a:pPr>
            <a:r>
              <a:rPr i="1" lang="en" sz="1300"/>
              <a:t>CensusTract</a:t>
            </a:r>
            <a:r>
              <a:rPr lang="en" sz="1300"/>
              <a:t> - allows for linking to Statistics Canada Census Information</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If opening these files in Excel it would be good to set the keys and tract as text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Electricity Consumption - Apartments</a:t>
            </a:r>
            <a:endParaRPr sz="3600">
              <a:solidFill>
                <a:schemeClr val="accent2"/>
              </a:solidFill>
            </a:endParaRPr>
          </a:p>
        </p:txBody>
      </p:sp>
      <p:sp>
        <p:nvSpPr>
          <p:cNvPr id="369" name="Google Shape;369;p58"/>
          <p:cNvSpPr txBox="1"/>
          <p:nvPr/>
        </p:nvSpPr>
        <p:spPr>
          <a:xfrm>
            <a:off x="426775" y="1017725"/>
            <a:ext cx="7666200" cy="258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p>
          <a:p>
            <a:pPr indent="0" lvl="0" marL="0" rtl="0" algn="l">
              <a:spcBef>
                <a:spcPts val="0"/>
              </a:spcBef>
              <a:spcAft>
                <a:spcPts val="0"/>
              </a:spcAft>
              <a:buNone/>
            </a:pPr>
            <a:r>
              <a:rPr lang="en" sz="1300"/>
              <a:t>80 Apartment Buildings and all units within the building that have an electrical utility account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Apartments.TXT - building attributes and usage summary for the Apartment Building</a:t>
            </a:r>
            <a:endParaRPr sz="1300"/>
          </a:p>
          <a:p>
            <a:pPr indent="0" lvl="0" marL="0" rtl="0" algn="l">
              <a:spcBef>
                <a:spcPts val="0"/>
              </a:spcBef>
              <a:spcAft>
                <a:spcPts val="0"/>
              </a:spcAft>
              <a:buNone/>
            </a:pPr>
            <a:r>
              <a:rPr lang="en" sz="1300"/>
              <a:t>Apartments_Usage.TXT - meter readings over the last 3 years for the building and all units</a:t>
            </a:r>
            <a:endParaRPr sz="1300"/>
          </a:p>
          <a:p>
            <a:pPr indent="0" lvl="0" marL="0" rtl="0" algn="l">
              <a:spcBef>
                <a:spcPts val="0"/>
              </a:spcBef>
              <a:spcAft>
                <a:spcPts val="0"/>
              </a:spcAft>
              <a:buNone/>
            </a:pPr>
            <a:r>
              <a:rPr lang="en" sz="1300"/>
              <a:t>Data Dictionary.xlsx - defines the meaning of the fields in these files</a:t>
            </a:r>
            <a:endParaRPr sz="13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lang="en" sz="1300">
                <a:solidFill>
                  <a:schemeClr val="dk1"/>
                </a:solidFill>
              </a:rPr>
              <a:t>ApartKey - a unique identifier for each building - links two files together</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If opening these files in Excel it would be good to set the keys and tract as text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Weather</a:t>
            </a:r>
            <a:endParaRPr sz="3600">
              <a:solidFill>
                <a:schemeClr val="accent2"/>
              </a:solidFill>
            </a:endParaRPr>
          </a:p>
        </p:txBody>
      </p:sp>
      <p:sp>
        <p:nvSpPr>
          <p:cNvPr id="375" name="Google Shape;375;p59"/>
          <p:cNvSpPr txBox="1"/>
          <p:nvPr/>
        </p:nvSpPr>
        <p:spPr>
          <a:xfrm>
            <a:off x="426775" y="1017725"/>
            <a:ext cx="7666200" cy="24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YVR_2019_2021.csv weather data from Vancouver International Airport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lang="en" sz="1150">
                <a:solidFill>
                  <a:schemeClr val="dk1"/>
                </a:solidFill>
                <a:highlight>
                  <a:srgbClr val="FFFFFF"/>
                </a:highlight>
              </a:rPr>
              <a:t>3 Years of Daily Weather data</a:t>
            </a:r>
            <a:endParaRPr sz="1150">
              <a:solidFill>
                <a:schemeClr val="dk1"/>
              </a:solidFill>
              <a:highlight>
                <a:srgbClr val="FFFFFF"/>
              </a:highlight>
            </a:endParaRPr>
          </a:p>
          <a:p>
            <a:pPr indent="-311150" lvl="0" marL="457200" rtl="0" algn="l">
              <a:spcBef>
                <a:spcPts val="0"/>
              </a:spcBef>
              <a:spcAft>
                <a:spcPts val="0"/>
              </a:spcAft>
              <a:buSzPts val="1300"/>
              <a:buChar char="●"/>
            </a:pPr>
            <a:r>
              <a:rPr lang="en" sz="1150">
                <a:solidFill>
                  <a:schemeClr val="dk1"/>
                </a:solidFill>
                <a:highlight>
                  <a:srgbClr val="FFFFFF"/>
                </a:highlight>
              </a:rPr>
              <a:t>Heat Deg Days (°C) - Heating degree-days are used primarily to estimate the heating requirements of buildings.</a:t>
            </a:r>
            <a:endParaRPr sz="1150">
              <a:solidFill>
                <a:schemeClr val="dk1"/>
              </a:solidFill>
              <a:highlight>
                <a:srgbClr val="FFFFFF"/>
              </a:highlight>
            </a:endParaRPr>
          </a:p>
          <a:p>
            <a:pPr indent="-301625" lvl="0" marL="457200" rtl="0" algn="l">
              <a:spcBef>
                <a:spcPts val="0"/>
              </a:spcBef>
              <a:spcAft>
                <a:spcPts val="0"/>
              </a:spcAft>
              <a:buClr>
                <a:schemeClr val="dk1"/>
              </a:buClr>
              <a:buSzPts val="1150"/>
              <a:buChar char="●"/>
            </a:pPr>
            <a:r>
              <a:rPr lang="en" sz="1150">
                <a:solidFill>
                  <a:schemeClr val="dk1"/>
                </a:solidFill>
                <a:highlight>
                  <a:srgbClr val="FFFFFF"/>
                </a:highlight>
              </a:rPr>
              <a:t>Cool Deg Days (°C) - Cooling degree-days are used primarily to estimate the air-conditioning requirements of buildings.</a:t>
            </a:r>
            <a:endParaRPr sz="1150">
              <a:solidFill>
                <a:schemeClr val="dk1"/>
              </a:solidFill>
              <a:highlight>
                <a:srgbClr val="FFFFFF"/>
              </a:highlight>
            </a:endParaRPr>
          </a:p>
          <a:p>
            <a:pPr indent="-301625" lvl="0" marL="457200" rtl="0" algn="l">
              <a:spcBef>
                <a:spcPts val="0"/>
              </a:spcBef>
              <a:spcAft>
                <a:spcPts val="0"/>
              </a:spcAft>
              <a:buClr>
                <a:schemeClr val="dk1"/>
              </a:buClr>
              <a:buSzPts val="1150"/>
              <a:buChar char="●"/>
            </a:pPr>
            <a:r>
              <a:rPr lang="en" sz="1150">
                <a:solidFill>
                  <a:schemeClr val="dk1"/>
                </a:solidFill>
                <a:highlight>
                  <a:srgbClr val="FFFFFF"/>
                </a:highlight>
              </a:rPr>
              <a:t>May want to look at number of </a:t>
            </a:r>
            <a:r>
              <a:rPr lang="en" sz="1150">
                <a:solidFill>
                  <a:schemeClr val="dk1"/>
                </a:solidFill>
                <a:highlight>
                  <a:srgbClr val="FFFFFF"/>
                </a:highlight>
              </a:rPr>
              <a:t>Heat Deg Days &gt;0</a:t>
            </a:r>
            <a:r>
              <a:rPr lang="en" sz="1150">
                <a:solidFill>
                  <a:schemeClr val="dk1"/>
                </a:solidFill>
                <a:highlight>
                  <a:srgbClr val="FFFFFF"/>
                </a:highlight>
              </a:rPr>
              <a:t> and average </a:t>
            </a:r>
            <a:r>
              <a:rPr lang="en" sz="1150">
                <a:solidFill>
                  <a:schemeClr val="dk1"/>
                </a:solidFill>
                <a:highlight>
                  <a:srgbClr val="FFFFFF"/>
                </a:highlight>
              </a:rPr>
              <a:t>Heat Deg Days (°C) to look at year over year changes</a:t>
            </a:r>
            <a:endParaRPr sz="1150">
              <a:solidFill>
                <a:schemeClr val="dk1"/>
              </a:solidFill>
              <a:highlight>
                <a:srgbClr val="FFFFFF"/>
              </a:highlight>
            </a:endParaRPr>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60"/>
          <p:cNvSpPr txBox="1"/>
          <p:nvPr/>
        </p:nvSpPr>
        <p:spPr>
          <a:xfrm>
            <a:off x="426775" y="1017725"/>
            <a:ext cx="7666200" cy="242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CUSP_Census_Energy_Poverty.csv</a:t>
            </a:r>
            <a:r>
              <a:rPr lang="en" sz="1300"/>
              <a:t> has Census information and Energy Poverty</a:t>
            </a:r>
            <a:endParaRPr sz="1300"/>
          </a:p>
          <a:p>
            <a:pPr indent="0" lvl="0" marL="0" rtl="0" algn="l">
              <a:spcBef>
                <a:spcPts val="0"/>
              </a:spcBef>
              <a:spcAft>
                <a:spcPts val="0"/>
              </a:spcAft>
              <a:buNone/>
            </a:pPr>
            <a:r>
              <a:t/>
            </a:r>
            <a:endParaRPr sz="1300"/>
          </a:p>
          <a:p>
            <a:pPr indent="0" lvl="0" marL="0" rtl="0" algn="l">
              <a:lnSpc>
                <a:spcPct val="115000"/>
              </a:lnSpc>
              <a:spcBef>
                <a:spcPts val="0"/>
              </a:spcBef>
              <a:spcAft>
                <a:spcPts val="0"/>
              </a:spcAft>
              <a:buClr>
                <a:schemeClr val="dk1"/>
              </a:buClr>
              <a:buSzPts val="1100"/>
              <a:buFont typeface="Arial"/>
              <a:buNone/>
            </a:pPr>
            <a:r>
              <a:rPr b="1" lang="en" sz="1300"/>
              <a:t>Energy poverty</a:t>
            </a:r>
            <a:r>
              <a:rPr lang="en" sz="1300"/>
              <a:t> refers to the experience of households or communities that struggle to heat and cool their homes and power their lights and appliances.</a:t>
            </a:r>
            <a:endParaRPr sz="105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a:p>
            <a:pPr indent="-311150" lvl="0" marL="457200" marR="0" rtl="0" algn="l">
              <a:lnSpc>
                <a:spcPct val="100000"/>
              </a:lnSpc>
              <a:spcBef>
                <a:spcPts val="0"/>
              </a:spcBef>
              <a:spcAft>
                <a:spcPts val="0"/>
              </a:spcAft>
              <a:buSzPts val="1300"/>
              <a:buChar char="●"/>
            </a:pPr>
            <a:r>
              <a:rPr lang="en" sz="1150">
                <a:solidFill>
                  <a:schemeClr val="dk1"/>
                </a:solidFill>
                <a:highlight>
                  <a:srgbClr val="FFFFFF"/>
                </a:highlight>
              </a:rPr>
              <a:t>Information sourced from https://energypoverty.ca/</a:t>
            </a:r>
            <a:endParaRPr sz="1150">
              <a:solidFill>
                <a:schemeClr val="dk1"/>
              </a:solidFill>
              <a:highlight>
                <a:srgbClr val="FFFFFF"/>
              </a:highlight>
            </a:endParaRPr>
          </a:p>
          <a:p>
            <a:pPr indent="-311150" lvl="0" marL="457200" marR="0" rtl="0" algn="l">
              <a:lnSpc>
                <a:spcPct val="100000"/>
              </a:lnSpc>
              <a:spcBef>
                <a:spcPts val="0"/>
              </a:spcBef>
              <a:spcAft>
                <a:spcPts val="0"/>
              </a:spcAft>
              <a:buSzPts val="1300"/>
              <a:buChar char="●"/>
            </a:pPr>
            <a:r>
              <a:rPr lang="en" sz="1150">
                <a:solidFill>
                  <a:schemeClr val="dk1"/>
                </a:solidFill>
                <a:highlight>
                  <a:srgbClr val="FFFFFF"/>
                </a:highlight>
              </a:rPr>
              <a:t>Based on 2016 Census information</a:t>
            </a:r>
            <a:endParaRPr sz="1150">
              <a:solidFill>
                <a:schemeClr val="dk1"/>
              </a:solidFill>
              <a:highlight>
                <a:srgbClr val="FFFFFF"/>
              </a:highlight>
            </a:endParaRPr>
          </a:p>
          <a:p>
            <a:pPr indent="-301625" lvl="0" marL="457200" rtl="0" algn="l">
              <a:spcBef>
                <a:spcPts val="0"/>
              </a:spcBef>
              <a:spcAft>
                <a:spcPts val="0"/>
              </a:spcAft>
              <a:buClr>
                <a:schemeClr val="dk1"/>
              </a:buClr>
              <a:buSzPts val="1150"/>
              <a:buChar char="●"/>
            </a:pPr>
            <a:r>
              <a:rPr lang="en" sz="1150">
                <a:solidFill>
                  <a:schemeClr val="dk1"/>
                </a:solidFill>
                <a:highlight>
                  <a:srgbClr val="FFFFFF"/>
                </a:highlight>
              </a:rPr>
              <a:t>Available for all Census Tracts in New Westminster</a:t>
            </a:r>
            <a:endParaRPr sz="1150">
              <a:solidFill>
                <a:schemeClr val="dk1"/>
              </a:solidFill>
              <a:highlight>
                <a:srgbClr val="FFFFFF"/>
              </a:highlight>
            </a:endParaRPr>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
        <p:nvSpPr>
          <p:cNvPr id="381" name="Google Shape;381;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solidFill>
                  <a:schemeClr val="accent2"/>
                </a:solidFill>
              </a:rPr>
              <a:t>Energy Poverty</a:t>
            </a:r>
            <a:endParaRPr sz="3400">
              <a:solidFill>
                <a:schemeClr val="accen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34"/>
          <p:cNvPicPr preferRelativeResize="0"/>
          <p:nvPr/>
        </p:nvPicPr>
        <p:blipFill rotWithShape="1">
          <a:blip r:embed="rId3">
            <a:alphaModFix/>
          </a:blip>
          <a:srcRect b="0" l="0" r="0" t="37003"/>
          <a:stretch/>
        </p:blipFill>
        <p:spPr>
          <a:xfrm>
            <a:off x="0" y="576160"/>
            <a:ext cx="2699332" cy="4118776"/>
          </a:xfrm>
          <a:prstGeom prst="rect">
            <a:avLst/>
          </a:prstGeom>
          <a:noFill/>
          <a:ln>
            <a:noFill/>
          </a:ln>
        </p:spPr>
      </p:pic>
      <p:sp>
        <p:nvSpPr>
          <p:cNvPr id="169" name="Google Shape;169;p34"/>
          <p:cNvSpPr/>
          <p:nvPr/>
        </p:nvSpPr>
        <p:spPr>
          <a:xfrm>
            <a:off x="3000056" y="1093789"/>
            <a:ext cx="5437800" cy="1569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 sz="3800">
                <a:solidFill>
                  <a:schemeClr val="accent6"/>
                </a:solidFill>
              </a:rPr>
              <a:t>Welcome</a:t>
            </a:r>
            <a:endParaRPr b="1" sz="3800">
              <a:solidFill>
                <a:schemeClr val="accent6"/>
              </a:solidFill>
            </a:endParaRPr>
          </a:p>
        </p:txBody>
      </p:sp>
      <p:sp>
        <p:nvSpPr>
          <p:cNvPr id="170" name="Google Shape;170;p34"/>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71" name="Google Shape;171;p34"/>
          <p:cNvPicPr preferRelativeResize="0"/>
          <p:nvPr/>
        </p:nvPicPr>
        <p:blipFill>
          <a:blip r:embed="rId4">
            <a:alphaModFix/>
          </a:blip>
          <a:stretch>
            <a:fillRect/>
          </a:stretch>
        </p:blipFill>
        <p:spPr>
          <a:xfrm>
            <a:off x="2916075" y="2158338"/>
            <a:ext cx="2952900" cy="82682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61"/>
          <p:cNvSpPr txBox="1"/>
          <p:nvPr/>
        </p:nvSpPr>
        <p:spPr>
          <a:xfrm>
            <a:off x="426775" y="1017725"/>
            <a:ext cx="76662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A sample of homes in the Energuide program from Metro Vancouver with a comprehensive look of energy usage in homes pre and post renovation</a:t>
            </a:r>
            <a:endParaRPr sz="13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lang="en" sz="1300"/>
              <a:t>The data dictionary explains how to interpret the fields</a:t>
            </a:r>
            <a:endParaRPr sz="1300"/>
          </a:p>
          <a:p>
            <a:pPr indent="-311150" lvl="0" marL="457200" rtl="0" algn="l">
              <a:spcBef>
                <a:spcPts val="0"/>
              </a:spcBef>
              <a:spcAft>
                <a:spcPts val="0"/>
              </a:spcAft>
              <a:buSzPts val="1300"/>
              <a:buChar char="●"/>
            </a:pPr>
            <a:r>
              <a:rPr lang="en" sz="1300"/>
              <a:t>Important to pay attention to measurement unit </a:t>
            </a:r>
            <a:endParaRPr sz="1300"/>
          </a:p>
          <a:p>
            <a:pPr indent="-311150" lvl="1" marL="914400" rtl="0" algn="l">
              <a:spcBef>
                <a:spcPts val="0"/>
              </a:spcBef>
              <a:spcAft>
                <a:spcPts val="0"/>
              </a:spcAft>
              <a:buSzPts val="1300"/>
              <a:buChar char="○"/>
            </a:pPr>
            <a:r>
              <a:rPr lang="en" sz="1300"/>
              <a:t>e.g. floor space is measured in m2 </a:t>
            </a:r>
            <a:endParaRPr sz="1300"/>
          </a:p>
          <a:p>
            <a:pPr indent="-311150" lvl="0" marL="457200" rtl="0" algn="l">
              <a:spcBef>
                <a:spcPts val="0"/>
              </a:spcBef>
              <a:spcAft>
                <a:spcPts val="0"/>
              </a:spcAft>
              <a:buSzPts val="1300"/>
              <a:buChar char="●"/>
            </a:pPr>
            <a:r>
              <a:rPr lang="en" sz="1300"/>
              <a:t>The same field name with the suffix _Post is the measurement after the renovation</a:t>
            </a:r>
            <a:endParaRPr sz="1300"/>
          </a:p>
          <a:p>
            <a:pPr indent="-311150" lvl="0" marL="457200" marR="0" rtl="0" algn="l">
              <a:lnSpc>
                <a:spcPct val="100000"/>
              </a:lnSpc>
              <a:spcBef>
                <a:spcPts val="0"/>
              </a:spcBef>
              <a:spcAft>
                <a:spcPts val="0"/>
              </a:spcAft>
              <a:buSzPts val="1300"/>
              <a:buChar char="●"/>
            </a:pPr>
            <a:r>
              <a:rPr lang="en" sz="1300"/>
              <a:t>May provide insights about energy consumption not available in other data sets</a:t>
            </a:r>
            <a:endParaRPr sz="1300"/>
          </a:p>
          <a:p>
            <a:pPr indent="-311150" lvl="0" marL="457200" marR="0" rtl="0" algn="l">
              <a:lnSpc>
                <a:spcPct val="100000"/>
              </a:lnSpc>
              <a:spcBef>
                <a:spcPts val="0"/>
              </a:spcBef>
              <a:spcAft>
                <a:spcPts val="0"/>
              </a:spcAft>
              <a:buSzPts val="1300"/>
              <a:buChar char="●"/>
            </a:pPr>
            <a:r>
              <a:rPr lang="en" sz="1300"/>
              <a:t>Potential join to SFD dataset e.g. converting floor space to sq feet and year built</a:t>
            </a:r>
            <a:endParaRPr sz="1150">
              <a:solidFill>
                <a:schemeClr val="dk1"/>
              </a:solidFill>
              <a:highlight>
                <a:srgbClr val="FFFFFF"/>
              </a:highlight>
            </a:endParaRPr>
          </a:p>
          <a:p>
            <a:pPr indent="0" lvl="0" marL="0" rtl="0" algn="l">
              <a:spcBef>
                <a:spcPts val="0"/>
              </a:spcBef>
              <a:spcAft>
                <a:spcPts val="0"/>
              </a:spcAft>
              <a:buNone/>
            </a:pPr>
            <a:r>
              <a:t/>
            </a:r>
            <a:endParaRPr sz="1300"/>
          </a:p>
        </p:txBody>
      </p:sp>
      <p:sp>
        <p:nvSpPr>
          <p:cNvPr id="387" name="Google Shape;387;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solidFill>
                  <a:schemeClr val="accent2"/>
                </a:solidFill>
              </a:rPr>
              <a:t>Energuide</a:t>
            </a:r>
            <a:endParaRPr sz="3400">
              <a:solidFill>
                <a:schemeClr val="accent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6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solidFill>
                  <a:schemeClr val="accent2"/>
                </a:solidFill>
              </a:rPr>
              <a:t>Maps</a:t>
            </a:r>
            <a:endParaRPr sz="3400">
              <a:solidFill>
                <a:schemeClr val="accent2"/>
              </a:solidFill>
            </a:endParaRPr>
          </a:p>
        </p:txBody>
      </p:sp>
      <p:sp>
        <p:nvSpPr>
          <p:cNvPr id="393" name="Google Shape;393;p62"/>
          <p:cNvSpPr txBox="1"/>
          <p:nvPr/>
        </p:nvSpPr>
        <p:spPr>
          <a:xfrm>
            <a:off x="426775" y="1017725"/>
            <a:ext cx="76662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Two sets of maps for New Westminster </a:t>
            </a:r>
            <a:r>
              <a:rPr lang="en" sz="1300"/>
              <a:t>should</a:t>
            </a:r>
            <a:r>
              <a:rPr lang="en" sz="1300"/>
              <a:t> you wish to visualize your analysis</a:t>
            </a:r>
            <a:endParaRPr sz="13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lang="en" sz="1300"/>
              <a:t>Neighbourhood Boundaries</a:t>
            </a:r>
            <a:endParaRPr sz="1300"/>
          </a:p>
          <a:p>
            <a:pPr indent="-311150" lvl="0" marL="457200" rtl="0" algn="l">
              <a:spcBef>
                <a:spcPts val="0"/>
              </a:spcBef>
              <a:spcAft>
                <a:spcPts val="0"/>
              </a:spcAft>
              <a:buSzPts val="1300"/>
              <a:buChar char="●"/>
            </a:pPr>
            <a:r>
              <a:rPr lang="en" sz="1300"/>
              <a:t>Census Tracts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The following map formats are available:</a:t>
            </a:r>
            <a:endParaRPr sz="1300"/>
          </a:p>
          <a:p>
            <a:pPr indent="-311150" lvl="0" marL="457200" marR="0" rtl="0" algn="l">
              <a:lnSpc>
                <a:spcPct val="100000"/>
              </a:lnSpc>
              <a:spcBef>
                <a:spcPts val="0"/>
              </a:spcBef>
              <a:spcAft>
                <a:spcPts val="0"/>
              </a:spcAft>
              <a:buSzPts val="1300"/>
              <a:buChar char="●"/>
            </a:pPr>
            <a:r>
              <a:rPr lang="en" sz="1300"/>
              <a:t>Shapefiles</a:t>
            </a:r>
            <a:endParaRPr sz="1300"/>
          </a:p>
          <a:p>
            <a:pPr indent="-311150" lvl="0" marL="457200" marR="0" rtl="0" algn="l">
              <a:lnSpc>
                <a:spcPct val="100000"/>
              </a:lnSpc>
              <a:spcBef>
                <a:spcPts val="0"/>
              </a:spcBef>
              <a:spcAft>
                <a:spcPts val="0"/>
              </a:spcAft>
              <a:buSzPts val="1300"/>
              <a:buChar char="●"/>
            </a:pPr>
            <a:r>
              <a:rPr lang="en" sz="1300"/>
              <a:t>GeoJson</a:t>
            </a:r>
            <a:endParaRPr sz="1150">
              <a:solidFill>
                <a:schemeClr val="dk1"/>
              </a:solidFill>
              <a:highlight>
                <a:srgbClr val="FFFFFF"/>
              </a:highlight>
            </a:endParaRPr>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Data &amp; Limitations</a:t>
            </a:r>
            <a:endParaRPr sz="3600">
              <a:solidFill>
                <a:schemeClr val="accent2"/>
              </a:solidFill>
            </a:endParaRPr>
          </a:p>
        </p:txBody>
      </p:sp>
      <p:sp>
        <p:nvSpPr>
          <p:cNvPr id="399" name="Google Shape;399;p63"/>
          <p:cNvSpPr txBox="1"/>
          <p:nvPr/>
        </p:nvSpPr>
        <p:spPr>
          <a:xfrm>
            <a:off x="426775" y="1017725"/>
            <a:ext cx="7666200" cy="19857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SzPts val="1300"/>
              <a:buChar char="●"/>
            </a:pPr>
            <a:r>
              <a:rPr lang="en" sz="1300"/>
              <a:t>Electricity</a:t>
            </a:r>
            <a:r>
              <a:rPr lang="en" sz="1300"/>
              <a:t> Usage from the City of New Westminster Electrical Utility</a:t>
            </a:r>
            <a:r>
              <a:rPr lang="en" sz="1300"/>
              <a:t>:</a:t>
            </a:r>
            <a:endParaRPr sz="1300"/>
          </a:p>
          <a:p>
            <a:pPr indent="-311150" lvl="1" marL="914400" rtl="0" algn="l">
              <a:spcBef>
                <a:spcPts val="0"/>
              </a:spcBef>
              <a:spcAft>
                <a:spcPts val="0"/>
              </a:spcAft>
              <a:buSzPts val="1300"/>
              <a:buChar char="○"/>
            </a:pPr>
            <a:r>
              <a:rPr lang="en" sz="1300"/>
              <a:t>Information that </a:t>
            </a:r>
            <a:r>
              <a:rPr lang="en" sz="1300"/>
              <a:t>could</a:t>
            </a:r>
            <a:r>
              <a:rPr lang="en" sz="1300"/>
              <a:t> identify individual account holders has been removed</a:t>
            </a:r>
            <a:endParaRPr sz="1300"/>
          </a:p>
          <a:p>
            <a:pPr indent="-311150" lvl="1" marL="914400" rtl="0" algn="l">
              <a:spcBef>
                <a:spcPts val="0"/>
              </a:spcBef>
              <a:spcAft>
                <a:spcPts val="0"/>
              </a:spcAft>
              <a:buSzPts val="1300"/>
              <a:buChar char="○"/>
            </a:pPr>
            <a:r>
              <a:rPr lang="en" sz="1300"/>
              <a:t>Electricity Meters are read on a monthly basis for Apartments and bi-monthly for residential customers and tenants</a:t>
            </a:r>
            <a:endParaRPr sz="1300"/>
          </a:p>
          <a:p>
            <a:pPr indent="-311150" lvl="1" marL="914400" rtl="0" algn="l">
              <a:spcBef>
                <a:spcPts val="0"/>
              </a:spcBef>
              <a:spcAft>
                <a:spcPts val="0"/>
              </a:spcAft>
              <a:buSzPts val="1300"/>
              <a:buChar char="○"/>
            </a:pPr>
            <a:r>
              <a:rPr lang="en" sz="1300"/>
              <a:t>Industrial/Commercial customers have been excluded from the data set</a:t>
            </a:r>
            <a:endParaRPr sz="1300"/>
          </a:p>
          <a:p>
            <a:pPr indent="-311150" lvl="1" marL="914400" rtl="0" algn="l">
              <a:spcBef>
                <a:spcPts val="0"/>
              </a:spcBef>
              <a:spcAft>
                <a:spcPts val="0"/>
              </a:spcAft>
              <a:buSzPts val="1300"/>
              <a:buChar char="○"/>
            </a:pPr>
            <a:r>
              <a:rPr lang="en" sz="1300"/>
              <a:t>Electricity is measured in Kilowatt-hours</a:t>
            </a:r>
            <a:endParaRPr sz="1300"/>
          </a:p>
          <a:p>
            <a:pPr indent="-311150" lvl="1" marL="914400" rtl="0" algn="l">
              <a:spcBef>
                <a:spcPts val="0"/>
              </a:spcBef>
              <a:spcAft>
                <a:spcPts val="0"/>
              </a:spcAft>
              <a:buSzPts val="1300"/>
              <a:buChar char="○"/>
            </a:pPr>
            <a:r>
              <a:rPr lang="en" sz="1300">
                <a:solidFill>
                  <a:schemeClr val="dk1"/>
                </a:solidFill>
              </a:rPr>
              <a:t>We have 3 years </a:t>
            </a:r>
            <a:r>
              <a:rPr lang="en" sz="1300">
                <a:solidFill>
                  <a:schemeClr val="dk1"/>
                </a:solidFill>
              </a:rPr>
              <a:t>worth</a:t>
            </a:r>
            <a:r>
              <a:rPr lang="en" sz="1300">
                <a:solidFill>
                  <a:schemeClr val="dk1"/>
                </a:solidFill>
              </a:rPr>
              <a:t> of billing information</a:t>
            </a:r>
            <a:endParaRPr sz="1300"/>
          </a:p>
          <a:p>
            <a:pPr indent="0" lvl="0" marL="914400" rtl="0" algn="l">
              <a:spcBef>
                <a:spcPts val="0"/>
              </a:spcBef>
              <a:spcAft>
                <a:spcPts val="0"/>
              </a:spcAft>
              <a:buNone/>
            </a:pPr>
            <a:r>
              <a:t/>
            </a:r>
            <a:endParaRPr sz="1300"/>
          </a:p>
          <a:p>
            <a:pPr indent="0" lvl="0" marL="457200" rtl="0" algn="l">
              <a:spcBef>
                <a:spcPts val="0"/>
              </a:spcBef>
              <a:spcAft>
                <a:spcPts val="0"/>
              </a:spcAft>
              <a:buNone/>
            </a:pPr>
            <a:r>
              <a:t/>
            </a:r>
            <a:endParaRPr sz="13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pic>
        <p:nvPicPr>
          <p:cNvPr id="404" name="Google Shape;404;p64"/>
          <p:cNvPicPr preferRelativeResize="0"/>
          <p:nvPr/>
        </p:nvPicPr>
        <p:blipFill rotWithShape="1">
          <a:blip r:embed="rId3">
            <a:alphaModFix/>
          </a:blip>
          <a:srcRect b="0" l="0" r="0" t="37003"/>
          <a:stretch/>
        </p:blipFill>
        <p:spPr>
          <a:xfrm>
            <a:off x="0" y="576160"/>
            <a:ext cx="2699332" cy="4118776"/>
          </a:xfrm>
          <a:prstGeom prst="rect">
            <a:avLst/>
          </a:prstGeom>
          <a:noFill/>
          <a:ln>
            <a:noFill/>
          </a:ln>
        </p:spPr>
      </p:pic>
      <p:sp>
        <p:nvSpPr>
          <p:cNvPr id="405" name="Google Shape;405;p64"/>
          <p:cNvSpPr/>
          <p:nvPr/>
        </p:nvSpPr>
        <p:spPr>
          <a:xfrm>
            <a:off x="2893700" y="1799200"/>
            <a:ext cx="5771100" cy="223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 sz="6000">
                <a:solidFill>
                  <a:srgbClr val="A5A5A5"/>
                </a:solidFill>
                <a:latin typeface="Raleway"/>
                <a:ea typeface="Raleway"/>
                <a:cs typeface="Raleway"/>
                <a:sym typeface="Raleway"/>
              </a:rPr>
              <a:t>Analysis Tips &amp;</a:t>
            </a:r>
            <a:br>
              <a:rPr b="1" lang="en" sz="6000">
                <a:solidFill>
                  <a:srgbClr val="A5A5A5"/>
                </a:solidFill>
                <a:latin typeface="Raleway"/>
                <a:ea typeface="Raleway"/>
                <a:cs typeface="Raleway"/>
                <a:sym typeface="Raleway"/>
              </a:rPr>
            </a:br>
            <a:r>
              <a:rPr b="1" lang="en" sz="6000">
                <a:solidFill>
                  <a:srgbClr val="A5A5A5"/>
                </a:solidFill>
                <a:latin typeface="Raleway"/>
                <a:ea typeface="Raleway"/>
                <a:cs typeface="Raleway"/>
                <a:sym typeface="Raleway"/>
              </a:rPr>
              <a:t>Considerations</a:t>
            </a:r>
            <a:r>
              <a:rPr b="1" lang="en" sz="6000">
                <a:solidFill>
                  <a:srgbClr val="A5A5A5"/>
                </a:solidFill>
                <a:latin typeface="Raleway"/>
                <a:ea typeface="Raleway"/>
                <a:cs typeface="Raleway"/>
                <a:sym typeface="Raleway"/>
              </a:rPr>
              <a:t> </a:t>
            </a:r>
            <a:endParaRPr b="1" sz="6000">
              <a:solidFill>
                <a:srgbClr val="A5A5A5"/>
              </a:solidFill>
              <a:latin typeface="Raleway"/>
              <a:ea typeface="Raleway"/>
              <a:cs typeface="Raleway"/>
              <a:sym typeface="Raleway"/>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Electrical Utility Billing</a:t>
            </a:r>
            <a:endParaRPr sz="3600">
              <a:solidFill>
                <a:schemeClr val="accent2"/>
              </a:solidFill>
            </a:endParaRPr>
          </a:p>
        </p:txBody>
      </p:sp>
      <p:sp>
        <p:nvSpPr>
          <p:cNvPr id="411" name="Google Shape;411;p65"/>
          <p:cNvSpPr txBox="1"/>
          <p:nvPr/>
        </p:nvSpPr>
        <p:spPr>
          <a:xfrm>
            <a:off x="426775" y="1017725"/>
            <a:ext cx="7666200" cy="415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1100">
                <a:solidFill>
                  <a:srgbClr val="222222"/>
                </a:solidFill>
              </a:rPr>
              <a:t>Customer (bi) monthly kWh determination:</a:t>
            </a:r>
            <a:endParaRPr b="1" sz="1100">
              <a:solidFill>
                <a:srgbClr val="222222"/>
              </a:solidFill>
            </a:endParaRPr>
          </a:p>
          <a:p>
            <a:pPr indent="-298450" lvl="0" marL="457200" rtl="0" algn="l">
              <a:lnSpc>
                <a:spcPct val="115000"/>
              </a:lnSpc>
              <a:spcBef>
                <a:spcPts val="0"/>
              </a:spcBef>
              <a:spcAft>
                <a:spcPts val="0"/>
              </a:spcAft>
              <a:buClr>
                <a:srgbClr val="222222"/>
              </a:buClr>
              <a:buSzPts val="1100"/>
              <a:buChar char="●"/>
            </a:pPr>
            <a:r>
              <a:rPr lang="en" sz="1100">
                <a:solidFill>
                  <a:srgbClr val="222222"/>
                </a:solidFill>
              </a:rPr>
              <a:t>At the end of each billing period the customer’s meter kWh register is read.  This reading is subtracted from the previous month's reading to determine kWh used during the billing period.</a:t>
            </a:r>
            <a:br>
              <a:rPr lang="en" sz="1100">
                <a:solidFill>
                  <a:srgbClr val="222222"/>
                </a:solidFill>
              </a:rPr>
            </a:br>
            <a:endParaRPr sz="600">
              <a:solidFill>
                <a:srgbClr val="222222"/>
              </a:solidFill>
            </a:endParaRPr>
          </a:p>
          <a:p>
            <a:pPr indent="-298450" lvl="0" marL="457200" rtl="0" algn="l">
              <a:lnSpc>
                <a:spcPct val="115000"/>
              </a:lnSpc>
              <a:spcBef>
                <a:spcPts val="0"/>
              </a:spcBef>
              <a:spcAft>
                <a:spcPts val="0"/>
              </a:spcAft>
              <a:buClr>
                <a:srgbClr val="222222"/>
              </a:buClr>
              <a:buSzPts val="1100"/>
              <a:buChar char="●"/>
            </a:pPr>
            <a:r>
              <a:rPr lang="en" sz="1100">
                <a:solidFill>
                  <a:srgbClr val="222222"/>
                </a:solidFill>
              </a:rPr>
              <a:t>Meter reading errors do occur, however they are corrected during the next billing period due to subtractive meter reads.  For a very simple example of a customer that uses exactly 1000 kwh per month you can see that an incorrect reading in May creates a low consumption of 950 kWh for that month The correct reading in July corrects the previous error and the customer is billed the missed 50 kWh from the previous month.</a:t>
            </a:r>
            <a:endParaRPr sz="1100">
              <a:solidFill>
                <a:srgbClr val="222222"/>
              </a:solidFill>
            </a:endParaRPr>
          </a:p>
          <a:p>
            <a:pPr indent="-298450" lvl="0" marL="457200" rtl="0" algn="l">
              <a:lnSpc>
                <a:spcPct val="115000"/>
              </a:lnSpc>
              <a:spcBef>
                <a:spcPts val="0"/>
              </a:spcBef>
              <a:spcAft>
                <a:spcPts val="0"/>
              </a:spcAft>
              <a:buClr>
                <a:srgbClr val="222222"/>
              </a:buClr>
              <a:buSzPts val="1100"/>
              <a:buChar char="●"/>
            </a:pPr>
            <a:r>
              <a:rPr lang="en" sz="1100">
                <a:solidFill>
                  <a:srgbClr val="222222"/>
                </a:solidFill>
              </a:rPr>
              <a:t>Sometimes there are negative kWh readings for larger adjustments</a:t>
            </a:r>
            <a:endParaRPr sz="1100">
              <a:solidFill>
                <a:srgbClr val="222222"/>
              </a:solidFill>
            </a:endParaRPr>
          </a:p>
          <a:p>
            <a:pPr indent="0" lvl="0" marL="457200" rtl="0" algn="l">
              <a:lnSpc>
                <a:spcPct val="115000"/>
              </a:lnSpc>
              <a:spcBef>
                <a:spcPts val="0"/>
              </a:spcBef>
              <a:spcAft>
                <a:spcPts val="0"/>
              </a:spcAft>
              <a:buClr>
                <a:schemeClr val="dk1"/>
              </a:buClr>
              <a:buSzPts val="1100"/>
              <a:buFont typeface="Arial"/>
              <a:buNone/>
            </a:pPr>
            <a:r>
              <a:rPr lang="en" sz="400">
                <a:solidFill>
                  <a:srgbClr val="222222"/>
                </a:solidFill>
              </a:rPr>
              <a:t> </a:t>
            </a:r>
            <a:endParaRPr sz="400">
              <a:solidFill>
                <a:srgbClr val="222222"/>
              </a:solidFill>
            </a:endParaRPr>
          </a:p>
          <a:p>
            <a:pPr indent="0" lvl="0" marL="457200" rtl="0" algn="l">
              <a:lnSpc>
                <a:spcPct val="115000"/>
              </a:lnSpc>
              <a:spcBef>
                <a:spcPts val="0"/>
              </a:spcBef>
              <a:spcAft>
                <a:spcPts val="0"/>
              </a:spcAft>
              <a:buClr>
                <a:schemeClr val="dk1"/>
              </a:buClr>
              <a:buSzPts val="1100"/>
              <a:buFont typeface="Arial"/>
              <a:buNone/>
            </a:pPr>
            <a:r>
              <a:rPr b="1" lang="en" sz="1100">
                <a:solidFill>
                  <a:srgbClr val="222222"/>
                </a:solidFill>
              </a:rPr>
              <a:t>Month              	Reading            	kWh</a:t>
            </a:r>
            <a:endParaRPr b="1" sz="1100">
              <a:solidFill>
                <a:srgbClr val="222222"/>
              </a:solidFill>
            </a:endParaRPr>
          </a:p>
          <a:p>
            <a:pPr indent="0" lvl="0" marL="457200" rtl="0" algn="l">
              <a:lnSpc>
                <a:spcPct val="115000"/>
              </a:lnSpc>
              <a:spcBef>
                <a:spcPts val="0"/>
              </a:spcBef>
              <a:spcAft>
                <a:spcPts val="0"/>
              </a:spcAft>
              <a:buClr>
                <a:schemeClr val="dk1"/>
              </a:buClr>
              <a:buSzPts val="1100"/>
              <a:buFont typeface="Arial"/>
              <a:buNone/>
            </a:pPr>
            <a:r>
              <a:rPr lang="en" sz="1100">
                <a:solidFill>
                  <a:srgbClr val="222222"/>
                </a:solidFill>
              </a:rPr>
              <a:t>Jan                     	0                          	-             </a:t>
            </a:r>
            <a:endParaRPr sz="1100">
              <a:solidFill>
                <a:srgbClr val="222222"/>
              </a:solidFill>
            </a:endParaRPr>
          </a:p>
          <a:p>
            <a:pPr indent="0" lvl="0" marL="457200" rtl="0" algn="l">
              <a:lnSpc>
                <a:spcPct val="115000"/>
              </a:lnSpc>
              <a:spcBef>
                <a:spcPts val="0"/>
              </a:spcBef>
              <a:spcAft>
                <a:spcPts val="0"/>
              </a:spcAft>
              <a:buClr>
                <a:schemeClr val="dk1"/>
              </a:buClr>
              <a:buSzPts val="1100"/>
              <a:buFont typeface="Arial"/>
              <a:buNone/>
            </a:pPr>
            <a:r>
              <a:rPr lang="en" sz="1100">
                <a:solidFill>
                  <a:srgbClr val="222222"/>
                </a:solidFill>
              </a:rPr>
              <a:t>Mar                    	1000                   	1000      </a:t>
            </a:r>
            <a:endParaRPr sz="1100">
              <a:solidFill>
                <a:srgbClr val="222222"/>
              </a:solidFill>
            </a:endParaRPr>
          </a:p>
          <a:p>
            <a:pPr indent="0" lvl="0" marL="457200" rtl="0" algn="l">
              <a:lnSpc>
                <a:spcPct val="115000"/>
              </a:lnSpc>
              <a:spcBef>
                <a:spcPts val="0"/>
              </a:spcBef>
              <a:spcAft>
                <a:spcPts val="0"/>
              </a:spcAft>
              <a:buClr>
                <a:schemeClr val="dk1"/>
              </a:buClr>
              <a:buSzPts val="1100"/>
              <a:buFont typeface="Arial"/>
              <a:buNone/>
            </a:pPr>
            <a:r>
              <a:rPr lang="en" sz="1100">
                <a:solidFill>
                  <a:srgbClr val="222222"/>
                </a:solidFill>
              </a:rPr>
              <a:t>May                   	1950                   	950        </a:t>
            </a:r>
            <a:endParaRPr sz="1100">
              <a:solidFill>
                <a:srgbClr val="222222"/>
              </a:solidFill>
            </a:endParaRPr>
          </a:p>
          <a:p>
            <a:pPr indent="0" lvl="0" marL="457200" rtl="0" algn="l">
              <a:lnSpc>
                <a:spcPct val="115000"/>
              </a:lnSpc>
              <a:spcBef>
                <a:spcPts val="0"/>
              </a:spcBef>
              <a:spcAft>
                <a:spcPts val="0"/>
              </a:spcAft>
              <a:buClr>
                <a:schemeClr val="dk1"/>
              </a:buClr>
              <a:buSzPts val="1100"/>
              <a:buFont typeface="Arial"/>
              <a:buNone/>
            </a:pPr>
            <a:r>
              <a:rPr lang="en" sz="1100">
                <a:solidFill>
                  <a:srgbClr val="222222"/>
                </a:solidFill>
              </a:rPr>
              <a:t>July                   	3000                   	1050      </a:t>
            </a:r>
            <a:endParaRPr sz="1100">
              <a:solidFill>
                <a:srgbClr val="222222"/>
              </a:solidFill>
            </a:endParaRPr>
          </a:p>
          <a:p>
            <a:pPr indent="0" lvl="0" marL="0" rtl="0" algn="l">
              <a:lnSpc>
                <a:spcPct val="115000"/>
              </a:lnSpc>
              <a:spcBef>
                <a:spcPts val="0"/>
              </a:spcBef>
              <a:spcAft>
                <a:spcPts val="0"/>
              </a:spcAft>
              <a:buClr>
                <a:schemeClr val="dk1"/>
              </a:buClr>
              <a:buSzPts val="1100"/>
              <a:buFont typeface="Arial"/>
              <a:buNone/>
            </a:pPr>
            <a:r>
              <a:rPr lang="en" sz="1100">
                <a:solidFill>
                  <a:srgbClr val="222222"/>
                </a:solidFill>
              </a:rPr>
              <a:t> </a:t>
            </a:r>
            <a:endParaRPr sz="1100">
              <a:solidFill>
                <a:srgbClr val="222222"/>
              </a:solidFill>
            </a:endParaRPr>
          </a:p>
          <a:p>
            <a:pPr indent="0" lvl="0" marL="0" rtl="0" algn="l">
              <a:lnSpc>
                <a:spcPct val="115000"/>
              </a:lnSpc>
              <a:spcBef>
                <a:spcPts val="0"/>
              </a:spcBef>
              <a:spcAft>
                <a:spcPts val="0"/>
              </a:spcAft>
              <a:buClr>
                <a:schemeClr val="dk1"/>
              </a:buClr>
              <a:buSzPts val="1100"/>
              <a:buFont typeface="Arial"/>
              <a:buNone/>
            </a:pPr>
            <a:r>
              <a:rPr b="1" lang="en" sz="1100">
                <a:solidFill>
                  <a:srgbClr val="222222"/>
                </a:solidFill>
              </a:rPr>
              <a:t>kW vs kWh</a:t>
            </a:r>
            <a:endParaRPr b="1" sz="1100">
              <a:solidFill>
                <a:srgbClr val="222222"/>
              </a:solidFill>
            </a:endParaRPr>
          </a:p>
          <a:p>
            <a:pPr indent="0" lvl="0" marL="0" rtl="0" algn="l">
              <a:lnSpc>
                <a:spcPct val="115000"/>
              </a:lnSpc>
              <a:spcBef>
                <a:spcPts val="0"/>
              </a:spcBef>
              <a:spcAft>
                <a:spcPts val="0"/>
              </a:spcAft>
              <a:buClr>
                <a:schemeClr val="dk1"/>
              </a:buClr>
              <a:buSzPts val="1100"/>
              <a:buFont typeface="Arial"/>
              <a:buNone/>
            </a:pPr>
            <a:r>
              <a:rPr lang="en" sz="500">
                <a:solidFill>
                  <a:srgbClr val="222222"/>
                </a:solidFill>
              </a:rPr>
              <a:t> </a:t>
            </a:r>
            <a:endParaRPr sz="100">
              <a:solidFill>
                <a:srgbClr val="222222"/>
              </a:solidFill>
            </a:endParaRPr>
          </a:p>
          <a:p>
            <a:pPr indent="0" lvl="0" marL="0" rtl="0" algn="l">
              <a:lnSpc>
                <a:spcPct val="115000"/>
              </a:lnSpc>
              <a:spcBef>
                <a:spcPts val="0"/>
              </a:spcBef>
              <a:spcAft>
                <a:spcPts val="0"/>
              </a:spcAft>
              <a:buClr>
                <a:schemeClr val="dk1"/>
              </a:buClr>
              <a:buSzPts val="1100"/>
              <a:buFont typeface="Arial"/>
              <a:buNone/>
            </a:pPr>
            <a:r>
              <a:rPr lang="en" sz="1100">
                <a:solidFill>
                  <a:srgbClr val="222222"/>
                </a:solidFill>
              </a:rPr>
              <a:t>kW is the energy being used at any one moment.  Example: a 1,500 Watt hair dryer uses 1.5kW while running. </a:t>
            </a:r>
            <a:r>
              <a:rPr b="1" lang="en" sz="1100">
                <a:solidFill>
                  <a:srgbClr val="222222"/>
                </a:solidFill>
              </a:rPr>
              <a:t>kWh</a:t>
            </a:r>
            <a:r>
              <a:rPr lang="en" sz="1100">
                <a:solidFill>
                  <a:srgbClr val="222222"/>
                </a:solidFill>
              </a:rPr>
              <a:t> is the energy consumption used over a period of time. Example: If you run the 1,500 Watt hair dryer for one hour it would use 1.5kWh and for 2 hours it would use 3kWh</a:t>
            </a:r>
            <a:endParaRPr sz="1300"/>
          </a:p>
          <a:p>
            <a:pPr indent="0" lvl="0" marL="0" rtl="0" algn="l">
              <a:spcBef>
                <a:spcPts val="0"/>
              </a:spcBef>
              <a:spcAft>
                <a:spcPts val="0"/>
              </a:spcAft>
              <a:buNone/>
            </a:pPr>
            <a:r>
              <a:t/>
            </a:r>
            <a:endParaRPr sz="13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considerations</a:t>
            </a:r>
            <a:endParaRPr/>
          </a:p>
        </p:txBody>
      </p:sp>
      <p:sp>
        <p:nvSpPr>
          <p:cNvPr id="417" name="Google Shape;417;p66"/>
          <p:cNvSpPr txBox="1"/>
          <p:nvPr>
            <p:ph idx="4294967295" type="body"/>
          </p:nvPr>
        </p:nvSpPr>
        <p:spPr>
          <a:xfrm>
            <a:off x="311700" y="923875"/>
            <a:ext cx="8520600" cy="383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600">
                <a:solidFill>
                  <a:srgbClr val="434343"/>
                </a:solidFill>
              </a:rPr>
              <a:t>Tips</a:t>
            </a:r>
            <a:endParaRPr sz="1600">
              <a:solidFill>
                <a:srgbClr val="434343"/>
              </a:solidFill>
            </a:endParaRPr>
          </a:p>
          <a:p>
            <a:pPr indent="0" lvl="0" marL="0" rtl="0" algn="l">
              <a:lnSpc>
                <a:spcPct val="115000"/>
              </a:lnSpc>
              <a:spcBef>
                <a:spcPts val="0"/>
              </a:spcBef>
              <a:spcAft>
                <a:spcPts val="0"/>
              </a:spcAft>
              <a:buNone/>
            </a:pPr>
            <a:r>
              <a:t/>
            </a:r>
            <a:endParaRPr sz="8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lang="en" sz="1600">
                <a:solidFill>
                  <a:srgbClr val="434343"/>
                </a:solidFill>
              </a:rPr>
              <a:t>Use your favorite tool!</a:t>
            </a:r>
            <a:endParaRPr sz="16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lang="en" sz="1600">
                <a:solidFill>
                  <a:srgbClr val="434343"/>
                </a:solidFill>
              </a:rPr>
              <a:t>Post your questions in Slack so everyone can see the answers</a:t>
            </a:r>
            <a:endParaRPr sz="1600">
              <a:solidFill>
                <a:srgbClr val="434343"/>
              </a:solidFill>
            </a:endParaRPr>
          </a:p>
          <a:p>
            <a:pPr indent="-298450" lvl="0" marL="685800" marR="0" rtl="0" algn="l">
              <a:lnSpc>
                <a:spcPct val="107916"/>
              </a:lnSpc>
              <a:spcBef>
                <a:spcPts val="0"/>
              </a:spcBef>
              <a:spcAft>
                <a:spcPts val="0"/>
              </a:spcAft>
              <a:buClr>
                <a:schemeClr val="dk1"/>
              </a:buClr>
              <a:buSzPts val="1100"/>
              <a:buFont typeface="Noto Sans Symbols"/>
              <a:buChar char="●"/>
            </a:pPr>
            <a:r>
              <a:rPr lang="en" sz="1600">
                <a:solidFill>
                  <a:srgbClr val="434343"/>
                </a:solidFill>
              </a:rPr>
              <a:t>You will be surprised how quickly time passes - don’t try to answer every question</a:t>
            </a:r>
            <a:endParaRPr sz="16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i="1" lang="en" sz="1600">
                <a:solidFill>
                  <a:srgbClr val="434343"/>
                </a:solidFill>
              </a:rPr>
              <a:t>You will be surprised how quickly time passes!</a:t>
            </a:r>
            <a:endParaRPr i="1" sz="16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lang="en" sz="1600">
                <a:solidFill>
                  <a:srgbClr val="434343"/>
                </a:solidFill>
              </a:rPr>
              <a:t>Good to do some exploratory analysis to get comfortable with the data</a:t>
            </a:r>
            <a:endParaRPr sz="16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lang="en" sz="1600">
                <a:solidFill>
                  <a:srgbClr val="434343"/>
                </a:solidFill>
              </a:rPr>
              <a:t>No wrong answer - state your assumptions</a:t>
            </a:r>
            <a:endParaRPr sz="16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lang="en" sz="1600">
                <a:solidFill>
                  <a:srgbClr val="434343"/>
                </a:solidFill>
              </a:rPr>
              <a:t>Think about how an insight could be used by the City</a:t>
            </a:r>
            <a:endParaRPr sz="1600">
              <a:solidFill>
                <a:srgbClr val="434343"/>
              </a:solidFill>
            </a:endParaRPr>
          </a:p>
          <a:p>
            <a:pPr indent="-298450" lvl="0" marL="685800" marR="0" rtl="0" algn="l">
              <a:lnSpc>
                <a:spcPct val="107916"/>
              </a:lnSpc>
              <a:spcBef>
                <a:spcPts val="0"/>
              </a:spcBef>
              <a:spcAft>
                <a:spcPts val="0"/>
              </a:spcAft>
              <a:buClr>
                <a:schemeClr val="dk1"/>
              </a:buClr>
              <a:buSzPts val="1100"/>
              <a:buFont typeface="Noto Sans Symbols"/>
              <a:buChar char="●"/>
            </a:pPr>
            <a:r>
              <a:rPr lang="en" sz="1600">
                <a:solidFill>
                  <a:srgbClr val="434343"/>
                </a:solidFill>
              </a:rPr>
              <a:t>Try to use the data to tell a story if you can</a:t>
            </a:r>
            <a:endParaRPr sz="1600">
              <a:solidFill>
                <a:srgbClr val="434343"/>
              </a:solidFill>
            </a:endParaRPr>
          </a:p>
          <a:p>
            <a:pPr indent="-298450" lvl="0" marL="685800" marR="0" rtl="0" algn="l">
              <a:lnSpc>
                <a:spcPct val="107916"/>
              </a:lnSpc>
              <a:spcBef>
                <a:spcPts val="0"/>
              </a:spcBef>
              <a:spcAft>
                <a:spcPts val="0"/>
              </a:spcAft>
              <a:buClr>
                <a:schemeClr val="dk1"/>
              </a:buClr>
              <a:buSzPts val="1100"/>
              <a:buFont typeface="Noto Sans Symbols"/>
              <a:buChar char="●"/>
            </a:pPr>
            <a:r>
              <a:rPr lang="en" sz="1600">
                <a:solidFill>
                  <a:srgbClr val="434343"/>
                </a:solidFill>
              </a:rPr>
              <a:t>Would be great to share your work/code so we can understand your analysis better after the datathon</a:t>
            </a:r>
            <a:endParaRPr sz="1600">
              <a:solidFill>
                <a:srgbClr val="434343"/>
              </a:solidFill>
            </a:endParaRPr>
          </a:p>
          <a:p>
            <a:pPr indent="0" lvl="0" marL="0" rtl="0" algn="l">
              <a:lnSpc>
                <a:spcPct val="107916"/>
              </a:lnSpc>
              <a:spcBef>
                <a:spcPts val="0"/>
              </a:spcBef>
              <a:spcAft>
                <a:spcPts val="0"/>
              </a:spcAft>
              <a:buNone/>
            </a:pPr>
            <a:r>
              <a:t/>
            </a:r>
            <a:endParaRPr i="1" sz="1600">
              <a:solidFill>
                <a:srgbClr val="434343"/>
              </a:solidFill>
            </a:endParaRPr>
          </a:p>
          <a:p>
            <a:pPr indent="0" lvl="0" marL="0" rtl="0" algn="l">
              <a:lnSpc>
                <a:spcPct val="115000"/>
              </a:lnSpc>
              <a:spcBef>
                <a:spcPts val="0"/>
              </a:spcBef>
              <a:spcAft>
                <a:spcPts val="0"/>
              </a:spcAft>
              <a:buNone/>
            </a:pPr>
            <a:r>
              <a:t/>
            </a:r>
            <a:endParaRPr sz="1600">
              <a:solidFill>
                <a:srgbClr val="434343"/>
              </a:solidFill>
            </a:endParaRPr>
          </a:p>
          <a:p>
            <a:pPr indent="0" lvl="0" marL="0" rtl="0" algn="l">
              <a:lnSpc>
                <a:spcPct val="115000"/>
              </a:lnSpc>
              <a:spcBef>
                <a:spcPts val="0"/>
              </a:spcBef>
              <a:spcAft>
                <a:spcPts val="0"/>
              </a:spcAft>
              <a:buNone/>
            </a:pPr>
            <a:r>
              <a:t/>
            </a:r>
            <a:endParaRPr sz="1600">
              <a:solidFill>
                <a:srgbClr val="434343"/>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considerations &amp; tips</a:t>
            </a:r>
            <a:endParaRPr/>
          </a:p>
        </p:txBody>
      </p:sp>
      <p:sp>
        <p:nvSpPr>
          <p:cNvPr id="423" name="Google Shape;423;p67"/>
          <p:cNvSpPr txBox="1"/>
          <p:nvPr>
            <p:ph idx="4294967295" type="body"/>
          </p:nvPr>
        </p:nvSpPr>
        <p:spPr>
          <a:xfrm>
            <a:off x="311700" y="923875"/>
            <a:ext cx="8520600" cy="383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434343"/>
                </a:solidFill>
              </a:rPr>
              <a:t>Data Visualization</a:t>
            </a:r>
            <a:br>
              <a:rPr b="1" lang="en" sz="1600">
                <a:solidFill>
                  <a:srgbClr val="434343"/>
                </a:solidFill>
              </a:rPr>
            </a:br>
            <a:endParaRPr sz="16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lang="en" sz="1500">
                <a:solidFill>
                  <a:srgbClr val="434343"/>
                </a:solidFill>
              </a:rPr>
              <a:t>Keep your visualizations simple, only keep visual elements that are important in helping the viewer comprehend the information</a:t>
            </a:r>
            <a:endParaRPr sz="15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lang="en" sz="1500">
                <a:solidFill>
                  <a:srgbClr val="434343"/>
                </a:solidFill>
              </a:rPr>
              <a:t>Label clearly: give title to the graph, have legible labels, use legends wisely, label axes. </a:t>
            </a:r>
            <a:endParaRPr sz="15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lang="en" sz="1500">
                <a:solidFill>
                  <a:srgbClr val="434343"/>
                </a:solidFill>
              </a:rPr>
              <a:t>Use colors effectively: use the same colors for the same kind of data, limit the use of different colors</a:t>
            </a:r>
            <a:endParaRPr sz="1500">
              <a:solidFill>
                <a:srgbClr val="434343"/>
              </a:solidFill>
            </a:endParaRPr>
          </a:p>
          <a:p>
            <a:pPr indent="-298450" lvl="0" marL="685800" rtl="0" algn="l">
              <a:lnSpc>
                <a:spcPct val="107916"/>
              </a:lnSpc>
              <a:spcBef>
                <a:spcPts val="0"/>
              </a:spcBef>
              <a:spcAft>
                <a:spcPts val="0"/>
              </a:spcAft>
              <a:buClr>
                <a:schemeClr val="dk1"/>
              </a:buClr>
              <a:buSzPts val="1100"/>
              <a:buFont typeface="Noto Sans Symbols"/>
              <a:buChar char="●"/>
            </a:pPr>
            <a:r>
              <a:rPr lang="en" sz="1500">
                <a:solidFill>
                  <a:srgbClr val="434343"/>
                </a:solidFill>
              </a:rPr>
              <a:t>Avoid deceiving with your visualizations: include complete data, same scales when showing plots side-by-side</a:t>
            </a:r>
            <a:endParaRPr sz="1600">
              <a:solidFill>
                <a:srgbClr val="434343"/>
              </a:solidFill>
            </a:endParaRPr>
          </a:p>
          <a:p>
            <a:pPr indent="0" lvl="0" marL="0" rtl="0" algn="l">
              <a:lnSpc>
                <a:spcPct val="115000"/>
              </a:lnSpc>
              <a:spcBef>
                <a:spcPts val="0"/>
              </a:spcBef>
              <a:spcAft>
                <a:spcPts val="0"/>
              </a:spcAft>
              <a:buNone/>
            </a:pPr>
            <a:r>
              <a:t/>
            </a:r>
            <a:endParaRPr sz="1600">
              <a:solidFill>
                <a:srgbClr val="434343"/>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pic>
        <p:nvPicPr>
          <p:cNvPr id="428" name="Google Shape;428;p68"/>
          <p:cNvPicPr preferRelativeResize="0"/>
          <p:nvPr/>
        </p:nvPicPr>
        <p:blipFill rotWithShape="1">
          <a:blip r:embed="rId3">
            <a:alphaModFix/>
          </a:blip>
          <a:srcRect b="0" l="0" r="0" t="37003"/>
          <a:stretch/>
        </p:blipFill>
        <p:spPr>
          <a:xfrm>
            <a:off x="0" y="576160"/>
            <a:ext cx="2699332" cy="4118776"/>
          </a:xfrm>
          <a:prstGeom prst="rect">
            <a:avLst/>
          </a:prstGeom>
          <a:noFill/>
          <a:ln>
            <a:noFill/>
          </a:ln>
        </p:spPr>
      </p:pic>
      <p:sp>
        <p:nvSpPr>
          <p:cNvPr id="429" name="Google Shape;429;p68"/>
          <p:cNvSpPr/>
          <p:nvPr/>
        </p:nvSpPr>
        <p:spPr>
          <a:xfrm>
            <a:off x="3838550" y="2118638"/>
            <a:ext cx="4539900" cy="1033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 sz="6000">
                <a:solidFill>
                  <a:srgbClr val="A5A5A5"/>
                </a:solidFill>
                <a:latin typeface="Raleway"/>
                <a:ea typeface="Raleway"/>
                <a:cs typeface="Raleway"/>
                <a:sym typeface="Raleway"/>
              </a:rPr>
              <a:t>Questions?</a:t>
            </a:r>
            <a:endParaRPr b="1" sz="6000">
              <a:solidFill>
                <a:srgbClr val="A5A5A5"/>
              </a:solidFill>
              <a:latin typeface="Raleway"/>
              <a:ea typeface="Raleway"/>
              <a:cs typeface="Raleway"/>
              <a:sym typeface="Raleway"/>
            </a:endParaRPr>
          </a:p>
        </p:txBody>
      </p:sp>
      <p:pic>
        <p:nvPicPr>
          <p:cNvPr id="430" name="Google Shape;430;p68"/>
          <p:cNvPicPr preferRelativeResize="0"/>
          <p:nvPr/>
        </p:nvPicPr>
        <p:blipFill>
          <a:blip r:embed="rId4">
            <a:alphaModFix/>
          </a:blip>
          <a:stretch>
            <a:fillRect/>
          </a:stretch>
        </p:blipFill>
        <p:spPr>
          <a:xfrm>
            <a:off x="2857400" y="263199"/>
            <a:ext cx="4046749" cy="6856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69"/>
          <p:cNvSpPr txBox="1"/>
          <p:nvPr>
            <p:ph type="title"/>
          </p:nvPr>
        </p:nvSpPr>
        <p:spPr>
          <a:xfrm>
            <a:off x="311700" y="10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2"/>
                </a:solidFill>
              </a:rPr>
              <a:t>New West Climate Action Framework</a:t>
            </a:r>
            <a:endParaRPr sz="3600">
              <a:solidFill>
                <a:schemeClr val="accent2"/>
              </a:solidFill>
            </a:endParaRPr>
          </a:p>
        </p:txBody>
      </p:sp>
      <p:sp>
        <p:nvSpPr>
          <p:cNvPr id="436" name="Google Shape;436;p69"/>
          <p:cNvSpPr txBox="1"/>
          <p:nvPr>
            <p:ph idx="4294967295" type="body"/>
          </p:nvPr>
        </p:nvSpPr>
        <p:spPr>
          <a:xfrm>
            <a:off x="311700" y="873525"/>
            <a:ext cx="8520600" cy="4019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CNW Council has declared a climate emergency and announced a Climate Action Budgeting Framework with the goal of moving New Westminster towards a zero carbon future by 2030.</a:t>
            </a:r>
            <a:endParaRPr b="1"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rPr lang="en" sz="1100">
                <a:solidFill>
                  <a:schemeClr val="dk1"/>
                </a:solidFill>
              </a:rPr>
              <a:t>The City has developed 7 bold steps: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i="1" lang="en" sz="1100">
                <a:solidFill>
                  <a:schemeClr val="dk1"/>
                </a:solidFill>
              </a:rPr>
              <a:t>Carbon Free Corporation</a:t>
            </a:r>
            <a:r>
              <a:rPr lang="en" sz="1100">
                <a:solidFill>
                  <a:schemeClr val="dk1"/>
                </a:solidFill>
              </a:rPr>
              <a:t>: The City of New Westminster will reduce its overall carbon footprint and will strive to achieve net zero carbon emissions by 2030.</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i="1" lang="en" sz="1100">
                <a:solidFill>
                  <a:schemeClr val="dk1"/>
                </a:solidFill>
              </a:rPr>
              <a:t>Car Light Community:</a:t>
            </a:r>
            <a:r>
              <a:rPr lang="en" sz="1100">
                <a:solidFill>
                  <a:schemeClr val="dk1"/>
                </a:solidFill>
              </a:rPr>
              <a:t> Accelerate the Master Transportation Plan targets for mode split: 60% of all trips within the City will be by sustainable modes of transportation (walk, transit, bike, multi-occupant shared) by 2030.</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i="1" lang="en" sz="1100">
                <a:solidFill>
                  <a:schemeClr val="dk1"/>
                </a:solidFill>
              </a:rPr>
              <a:t>Carbon Free Homes and Buildings Community</a:t>
            </a:r>
            <a:r>
              <a:rPr b="1" lang="en" sz="1100">
                <a:solidFill>
                  <a:schemeClr val="dk1"/>
                </a:solidFill>
              </a:rPr>
              <a:t>:</a:t>
            </a:r>
            <a:r>
              <a:rPr lang="en" sz="1100">
                <a:solidFill>
                  <a:schemeClr val="dk1"/>
                </a:solidFill>
              </a:rPr>
              <a:t> carbon emissions for all homes and buildings will be reduced significantly. By 2030, all new and replacement heating and hot water systems will be zero emissions.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i="1" lang="en" sz="1100">
                <a:solidFill>
                  <a:schemeClr val="dk1"/>
                </a:solidFill>
              </a:rPr>
              <a:t>Pollution Free Vehicles:</a:t>
            </a:r>
            <a:r>
              <a:rPr lang="en" sz="1100">
                <a:solidFill>
                  <a:schemeClr val="dk1"/>
                </a:solidFill>
              </a:rPr>
              <a:t> By 2030, 50% of kilometres driven by New Westminster registered vehicle owners will be by zero emissions vehicles.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i="1" lang="en" sz="1100">
                <a:solidFill>
                  <a:schemeClr val="dk1"/>
                </a:solidFill>
              </a:rPr>
              <a:t>Carbon Free Energy:</a:t>
            </a:r>
            <a:r>
              <a:rPr lang="en" sz="1100">
                <a:solidFill>
                  <a:schemeClr val="dk1"/>
                </a:solidFill>
              </a:rPr>
              <a:t> The City of New Westminster will invest in a smart electrical grid in order to accommodate the required rapid conversion to building and vehicle electrification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i="1" lang="en" sz="1100">
                <a:solidFill>
                  <a:schemeClr val="dk1"/>
                </a:solidFill>
              </a:rPr>
              <a:t>Robust Urban Forest:</a:t>
            </a:r>
            <a:r>
              <a:rPr lang="en" sz="1100">
                <a:solidFill>
                  <a:schemeClr val="dk1"/>
                </a:solidFill>
              </a:rPr>
              <a:t> New Westminster’s Urban Forest Canopy cover will be increased to 27% by 2030 to support the removal of 4,050 tonnes of carbon pollution every year and increase our forest’s carbon storage capacity by 50%</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i="1" lang="en" sz="1100">
                <a:solidFill>
                  <a:schemeClr val="dk1"/>
                </a:solidFill>
              </a:rPr>
              <a:t>Quality People-Centred Public Realm:</a:t>
            </a:r>
            <a:r>
              <a:rPr lang="en" sz="1100">
                <a:solidFill>
                  <a:schemeClr val="dk1"/>
                </a:solidFill>
              </a:rPr>
              <a:t> A minimum of 10% of today’s street space that currently only serves motor vehicles, excluding transit, will be reallocated for sustainable transportation or public gathering by 2030. The natural environment will be integrated with the public realm</a:t>
            </a:r>
            <a:endParaRPr sz="1100">
              <a:solidFill>
                <a:schemeClr val="dk1"/>
              </a:solidFill>
            </a:endParaRPr>
          </a:p>
          <a:p>
            <a:pPr indent="0" lvl="0" marL="0" rtl="0" algn="l">
              <a:lnSpc>
                <a:spcPct val="115000"/>
              </a:lnSpc>
              <a:spcBef>
                <a:spcPts val="0"/>
              </a:spcBef>
              <a:spcAft>
                <a:spcPts val="0"/>
              </a:spcAft>
              <a:buNone/>
            </a:pPr>
            <a:r>
              <a:t/>
            </a:r>
            <a:endParaRPr b="1" sz="1600">
              <a:solidFill>
                <a:srgbClr val="434343"/>
              </a:solidFill>
            </a:endParaRPr>
          </a:p>
          <a:p>
            <a:pPr indent="0" lvl="0" marL="0" rtl="0" algn="l">
              <a:lnSpc>
                <a:spcPct val="115000"/>
              </a:lnSpc>
              <a:spcBef>
                <a:spcPts val="0"/>
              </a:spcBef>
              <a:spcAft>
                <a:spcPts val="0"/>
              </a:spcAft>
              <a:buNone/>
            </a:pPr>
            <a:r>
              <a:t/>
            </a:r>
            <a:endParaRPr b="1" sz="800">
              <a:solidFill>
                <a:srgbClr val="434343"/>
              </a:solidFill>
            </a:endParaRPr>
          </a:p>
          <a:p>
            <a:pPr indent="0" lvl="0" marL="0" rtl="0" algn="l">
              <a:lnSpc>
                <a:spcPct val="115000"/>
              </a:lnSpc>
              <a:spcBef>
                <a:spcPts val="0"/>
              </a:spcBef>
              <a:spcAft>
                <a:spcPts val="0"/>
              </a:spcAft>
              <a:buNone/>
            </a:pPr>
            <a:r>
              <a:t/>
            </a:r>
            <a:endParaRPr sz="1400">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35"/>
          <p:cNvPicPr preferRelativeResize="0"/>
          <p:nvPr/>
        </p:nvPicPr>
        <p:blipFill rotWithShape="1">
          <a:blip r:embed="rId3">
            <a:alphaModFix/>
          </a:blip>
          <a:srcRect b="0" l="0" r="0" t="37003"/>
          <a:stretch/>
        </p:blipFill>
        <p:spPr>
          <a:xfrm>
            <a:off x="0" y="576160"/>
            <a:ext cx="2699332" cy="4118776"/>
          </a:xfrm>
          <a:prstGeom prst="rect">
            <a:avLst/>
          </a:prstGeom>
          <a:noFill/>
          <a:ln>
            <a:noFill/>
          </a:ln>
        </p:spPr>
      </p:pic>
      <p:sp>
        <p:nvSpPr>
          <p:cNvPr id="177" name="Google Shape;177;p35"/>
          <p:cNvSpPr/>
          <p:nvPr/>
        </p:nvSpPr>
        <p:spPr>
          <a:xfrm>
            <a:off x="2857406" y="2076514"/>
            <a:ext cx="5437800" cy="1569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 sz="3800">
                <a:solidFill>
                  <a:schemeClr val="accent6"/>
                </a:solidFill>
              </a:rPr>
              <a:t>Earth Day</a:t>
            </a:r>
            <a:endParaRPr b="1" sz="3800">
              <a:solidFill>
                <a:schemeClr val="accent6"/>
              </a:solidFill>
            </a:endParaRPr>
          </a:p>
        </p:txBody>
      </p:sp>
      <p:sp>
        <p:nvSpPr>
          <p:cNvPr id="178" name="Google Shape;178;p35"/>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79" name="Google Shape;179;p35"/>
          <p:cNvPicPr preferRelativeResize="0"/>
          <p:nvPr/>
        </p:nvPicPr>
        <p:blipFill>
          <a:blip r:embed="rId4">
            <a:alphaModFix/>
          </a:blip>
          <a:stretch>
            <a:fillRect/>
          </a:stretch>
        </p:blipFill>
        <p:spPr>
          <a:xfrm>
            <a:off x="2857400" y="263199"/>
            <a:ext cx="4046749" cy="685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36"/>
          <p:cNvPicPr preferRelativeResize="0"/>
          <p:nvPr/>
        </p:nvPicPr>
        <p:blipFill rotWithShape="1">
          <a:blip r:embed="rId3">
            <a:alphaModFix/>
          </a:blip>
          <a:srcRect b="0" l="0" r="0" t="37003"/>
          <a:stretch/>
        </p:blipFill>
        <p:spPr>
          <a:xfrm>
            <a:off x="0" y="576160"/>
            <a:ext cx="2699332" cy="4118776"/>
          </a:xfrm>
          <a:prstGeom prst="rect">
            <a:avLst/>
          </a:prstGeom>
          <a:noFill/>
          <a:ln>
            <a:noFill/>
          </a:ln>
        </p:spPr>
      </p:pic>
      <p:sp>
        <p:nvSpPr>
          <p:cNvPr id="185" name="Google Shape;185;p36"/>
          <p:cNvSpPr/>
          <p:nvPr/>
        </p:nvSpPr>
        <p:spPr>
          <a:xfrm>
            <a:off x="2857406" y="2076514"/>
            <a:ext cx="5437800" cy="1569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 sz="3800">
                <a:solidFill>
                  <a:schemeClr val="accent6"/>
                </a:solidFill>
              </a:rPr>
              <a:t>What is dataforgood?</a:t>
            </a:r>
            <a:endParaRPr b="1" sz="3800">
              <a:solidFill>
                <a:schemeClr val="accent6"/>
              </a:solidFill>
            </a:endParaRPr>
          </a:p>
        </p:txBody>
      </p:sp>
      <p:sp>
        <p:nvSpPr>
          <p:cNvPr id="186" name="Google Shape;186;p36"/>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87" name="Google Shape;187;p36"/>
          <p:cNvPicPr preferRelativeResize="0"/>
          <p:nvPr/>
        </p:nvPicPr>
        <p:blipFill>
          <a:blip r:embed="rId4">
            <a:alphaModFix/>
          </a:blip>
          <a:stretch>
            <a:fillRect/>
          </a:stretch>
        </p:blipFill>
        <p:spPr>
          <a:xfrm>
            <a:off x="2857400" y="263199"/>
            <a:ext cx="4046749" cy="685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93" name="Google Shape;193;p37"/>
          <p:cNvPicPr preferRelativeResize="0"/>
          <p:nvPr/>
        </p:nvPicPr>
        <p:blipFill>
          <a:blip r:embed="rId3">
            <a:alphaModFix/>
          </a:blip>
          <a:stretch>
            <a:fillRect/>
          </a:stretch>
        </p:blipFill>
        <p:spPr>
          <a:xfrm>
            <a:off x="-76200" y="0"/>
            <a:ext cx="9334350" cy="5143500"/>
          </a:xfrm>
          <a:prstGeom prst="rect">
            <a:avLst/>
          </a:prstGeom>
          <a:noFill/>
          <a:ln>
            <a:noFill/>
          </a:ln>
        </p:spPr>
      </p:pic>
      <p:sp>
        <p:nvSpPr>
          <p:cNvPr id="194" name="Google Shape;194;p37"/>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38"/>
          <p:cNvPicPr preferRelativeResize="0"/>
          <p:nvPr/>
        </p:nvPicPr>
        <p:blipFill rotWithShape="1">
          <a:blip r:embed="rId3">
            <a:alphaModFix/>
          </a:blip>
          <a:srcRect b="0" l="0" r="0" t="37003"/>
          <a:stretch/>
        </p:blipFill>
        <p:spPr>
          <a:xfrm>
            <a:off x="0" y="576160"/>
            <a:ext cx="2699332" cy="4118776"/>
          </a:xfrm>
          <a:prstGeom prst="rect">
            <a:avLst/>
          </a:prstGeom>
          <a:noFill/>
          <a:ln>
            <a:noFill/>
          </a:ln>
        </p:spPr>
      </p:pic>
      <p:sp>
        <p:nvSpPr>
          <p:cNvPr id="200" name="Google Shape;200;p38"/>
          <p:cNvSpPr/>
          <p:nvPr/>
        </p:nvSpPr>
        <p:spPr>
          <a:xfrm>
            <a:off x="2857406" y="2076514"/>
            <a:ext cx="5437800" cy="1569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 sz="3800">
                <a:solidFill>
                  <a:schemeClr val="accent6"/>
                </a:solidFill>
              </a:rPr>
              <a:t>Introduction to</a:t>
            </a:r>
            <a:endParaRPr b="1" sz="3800">
              <a:solidFill>
                <a:schemeClr val="accent6"/>
              </a:solidFill>
            </a:endParaRPr>
          </a:p>
          <a:p>
            <a:pPr indent="0" lvl="0" marL="0" marR="0" rtl="0" algn="l">
              <a:lnSpc>
                <a:spcPct val="100000"/>
              </a:lnSpc>
              <a:spcBef>
                <a:spcPts val="0"/>
              </a:spcBef>
              <a:spcAft>
                <a:spcPts val="0"/>
              </a:spcAft>
              <a:buNone/>
            </a:pPr>
            <a:r>
              <a:rPr b="1" lang="en" sz="3800">
                <a:solidFill>
                  <a:schemeClr val="accent6"/>
                </a:solidFill>
              </a:rPr>
              <a:t>#datathon</a:t>
            </a:r>
            <a:endParaRPr b="1" sz="3800">
              <a:solidFill>
                <a:schemeClr val="accent6"/>
              </a:solidFill>
            </a:endParaRPr>
          </a:p>
        </p:txBody>
      </p:sp>
      <p:sp>
        <p:nvSpPr>
          <p:cNvPr id="201" name="Google Shape;201;p38"/>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202" name="Google Shape;202;p38"/>
          <p:cNvPicPr preferRelativeResize="0"/>
          <p:nvPr/>
        </p:nvPicPr>
        <p:blipFill>
          <a:blip r:embed="rId4">
            <a:alphaModFix/>
          </a:blip>
          <a:stretch>
            <a:fillRect/>
          </a:stretch>
        </p:blipFill>
        <p:spPr>
          <a:xfrm>
            <a:off x="2857400" y="263199"/>
            <a:ext cx="4046749" cy="685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9"/>
          <p:cNvSpPr txBox="1"/>
          <p:nvPr>
            <p:ph type="title"/>
          </p:nvPr>
        </p:nvSpPr>
        <p:spPr>
          <a:xfrm>
            <a:off x="228600" y="0"/>
            <a:ext cx="5028300" cy="7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Raleway"/>
                <a:ea typeface="Raleway"/>
                <a:cs typeface="Raleway"/>
                <a:sym typeface="Raleway"/>
              </a:rPr>
              <a:t>#datathon</a:t>
            </a:r>
            <a:r>
              <a:rPr lang="en">
                <a:latin typeface="Raleway"/>
                <a:ea typeface="Raleway"/>
                <a:cs typeface="Raleway"/>
                <a:sym typeface="Raleway"/>
              </a:rPr>
              <a:t> timeline</a:t>
            </a:r>
            <a:endParaRPr>
              <a:latin typeface="Raleway"/>
              <a:ea typeface="Raleway"/>
              <a:cs typeface="Raleway"/>
              <a:sym typeface="Raleway"/>
            </a:endParaRPr>
          </a:p>
        </p:txBody>
      </p:sp>
      <p:grpSp>
        <p:nvGrpSpPr>
          <p:cNvPr id="208" name="Google Shape;208;p39"/>
          <p:cNvGrpSpPr/>
          <p:nvPr/>
        </p:nvGrpSpPr>
        <p:grpSpPr>
          <a:xfrm>
            <a:off x="4513719" y="1483926"/>
            <a:ext cx="2480154" cy="1728849"/>
            <a:chOff x="4526669" y="1857800"/>
            <a:chExt cx="2480154" cy="1728849"/>
          </a:xfrm>
        </p:grpSpPr>
        <p:sp>
          <p:nvSpPr>
            <p:cNvPr id="209" name="Google Shape;209;p39"/>
            <p:cNvSpPr/>
            <p:nvPr/>
          </p:nvSpPr>
          <p:spPr>
            <a:xfrm>
              <a:off x="4849302" y="3079475"/>
              <a:ext cx="1958400" cy="133500"/>
            </a:xfrm>
            <a:prstGeom prst="rect">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39"/>
            <p:cNvGrpSpPr/>
            <p:nvPr/>
          </p:nvGrpSpPr>
          <p:grpSpPr>
            <a:xfrm>
              <a:off x="4526669" y="1857800"/>
              <a:ext cx="2480154" cy="1728849"/>
              <a:chOff x="4526669" y="1857800"/>
              <a:chExt cx="2480154" cy="1728849"/>
            </a:xfrm>
          </p:grpSpPr>
          <p:grpSp>
            <p:nvGrpSpPr>
              <p:cNvPr id="211" name="Google Shape;211;p39"/>
              <p:cNvGrpSpPr/>
              <p:nvPr/>
            </p:nvGrpSpPr>
            <p:grpSpPr>
              <a:xfrm>
                <a:off x="4808316" y="2800065"/>
                <a:ext cx="92400" cy="411825"/>
                <a:chOff x="845575" y="2563700"/>
                <a:chExt cx="92400" cy="411825"/>
              </a:xfrm>
            </p:grpSpPr>
            <p:cxnSp>
              <p:nvCxnSpPr>
                <p:cNvPr id="212" name="Google Shape;212;p39"/>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13" name="Google Shape;213;p39"/>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 name="Google Shape;214;p39"/>
              <p:cNvSpPr txBox="1"/>
              <p:nvPr/>
            </p:nvSpPr>
            <p:spPr>
              <a:xfrm>
                <a:off x="4526669" y="3215249"/>
                <a:ext cx="17826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SUNDAY @ 4PM</a:t>
                </a:r>
                <a:endParaRPr b="1" sz="1200">
                  <a:solidFill>
                    <a:srgbClr val="222222"/>
                  </a:solidFill>
                  <a:latin typeface="Roboto"/>
                  <a:ea typeface="Roboto"/>
                  <a:cs typeface="Roboto"/>
                  <a:sym typeface="Roboto"/>
                </a:endParaRPr>
              </a:p>
            </p:txBody>
          </p:sp>
          <p:sp>
            <p:nvSpPr>
              <p:cNvPr id="215" name="Google Shape;215;p39"/>
              <p:cNvSpPr txBox="1"/>
              <p:nvPr/>
            </p:nvSpPr>
            <p:spPr>
              <a:xfrm>
                <a:off x="4753223" y="1857800"/>
                <a:ext cx="2253600" cy="9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latin typeface="Roboto"/>
                    <a:ea typeface="Roboto"/>
                    <a:cs typeface="Roboto"/>
                    <a:sym typeface="Roboto"/>
                  </a:rPr>
                  <a:t>#datathon presentations</a:t>
                </a:r>
                <a:endParaRPr b="1" sz="1300">
                  <a:latin typeface="Roboto"/>
                  <a:ea typeface="Roboto"/>
                  <a:cs typeface="Roboto"/>
                  <a:sym typeface="Roboto"/>
                </a:endParaRPr>
              </a:p>
              <a:p>
                <a:pPr indent="0" lvl="0" marL="0" rtl="0" algn="l">
                  <a:spcBef>
                    <a:spcPts val="0"/>
                  </a:spcBef>
                  <a:spcAft>
                    <a:spcPts val="0"/>
                  </a:spcAft>
                  <a:buNone/>
                </a:pPr>
                <a:r>
                  <a:t/>
                </a:r>
                <a:endParaRPr b="1" sz="1300">
                  <a:latin typeface="Roboto"/>
                  <a:ea typeface="Roboto"/>
                  <a:cs typeface="Roboto"/>
                  <a:sym typeface="Roboto"/>
                </a:endParaRPr>
              </a:p>
              <a:p>
                <a:pPr indent="0" lvl="0" marL="0" rtl="0" algn="l">
                  <a:spcBef>
                    <a:spcPts val="0"/>
                  </a:spcBef>
                  <a:spcAft>
                    <a:spcPts val="1600"/>
                  </a:spcAft>
                  <a:buNone/>
                </a:pPr>
                <a:r>
                  <a:rPr lang="en" sz="1300">
                    <a:latin typeface="Roboto"/>
                    <a:ea typeface="Roboto"/>
                    <a:cs typeface="Roboto"/>
                    <a:sym typeface="Roboto"/>
                  </a:rPr>
                  <a:t>Present your findings!</a:t>
                </a:r>
                <a:endParaRPr b="1" sz="1300">
                  <a:latin typeface="Roboto"/>
                  <a:ea typeface="Roboto"/>
                  <a:cs typeface="Roboto"/>
                  <a:sym typeface="Roboto"/>
                </a:endParaRPr>
              </a:p>
            </p:txBody>
          </p:sp>
        </p:grpSp>
      </p:grpSp>
      <p:grpSp>
        <p:nvGrpSpPr>
          <p:cNvPr id="216" name="Google Shape;216;p39"/>
          <p:cNvGrpSpPr/>
          <p:nvPr/>
        </p:nvGrpSpPr>
        <p:grpSpPr>
          <a:xfrm>
            <a:off x="6422857" y="2328725"/>
            <a:ext cx="2721143" cy="2124150"/>
            <a:chOff x="6435807" y="2702599"/>
            <a:chExt cx="2721143" cy="2124150"/>
          </a:xfrm>
        </p:grpSpPr>
        <p:sp>
          <p:nvSpPr>
            <p:cNvPr id="217" name="Google Shape;217;p39"/>
            <p:cNvSpPr/>
            <p:nvPr/>
          </p:nvSpPr>
          <p:spPr>
            <a:xfrm>
              <a:off x="6807650" y="3079475"/>
              <a:ext cx="2349300" cy="133500"/>
            </a:xfrm>
            <a:prstGeom prst="rect">
              <a:avLst/>
            </a:prstGeom>
            <a:solidFill>
              <a:srgbClr val="085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39"/>
            <p:cNvGrpSpPr/>
            <p:nvPr/>
          </p:nvGrpSpPr>
          <p:grpSpPr>
            <a:xfrm>
              <a:off x="6435807" y="2702599"/>
              <a:ext cx="2567700" cy="2124150"/>
              <a:chOff x="6435807" y="2702599"/>
              <a:chExt cx="2567700" cy="2124150"/>
            </a:xfrm>
          </p:grpSpPr>
          <p:grpSp>
            <p:nvGrpSpPr>
              <p:cNvPr id="219" name="Google Shape;219;p39"/>
              <p:cNvGrpSpPr/>
              <p:nvPr/>
            </p:nvGrpSpPr>
            <p:grpSpPr>
              <a:xfrm rot="10800000">
                <a:off x="6760035" y="3079467"/>
                <a:ext cx="92400" cy="411825"/>
                <a:chOff x="2070100" y="2563700"/>
                <a:chExt cx="92400" cy="411825"/>
              </a:xfrm>
            </p:grpSpPr>
            <p:cxnSp>
              <p:nvCxnSpPr>
                <p:cNvPr id="220" name="Google Shape;220;p39"/>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21" name="Google Shape;221;p39"/>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39"/>
              <p:cNvSpPr txBox="1"/>
              <p:nvPr/>
            </p:nvSpPr>
            <p:spPr>
              <a:xfrm>
                <a:off x="6435807" y="2702599"/>
                <a:ext cx="2567700" cy="37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200">
                    <a:latin typeface="Roboto"/>
                    <a:ea typeface="Roboto"/>
                    <a:cs typeface="Roboto"/>
                    <a:sym typeface="Roboto"/>
                  </a:rPr>
                  <a:t>AFTER THE DATATHON</a:t>
                </a:r>
                <a:endParaRPr b="1" sz="1200">
                  <a:latin typeface="Roboto"/>
                  <a:ea typeface="Roboto"/>
                  <a:cs typeface="Roboto"/>
                  <a:sym typeface="Roboto"/>
                </a:endParaRPr>
              </a:p>
            </p:txBody>
          </p:sp>
          <p:sp>
            <p:nvSpPr>
              <p:cNvPr id="223" name="Google Shape;223;p39"/>
              <p:cNvSpPr txBox="1"/>
              <p:nvPr/>
            </p:nvSpPr>
            <p:spPr>
              <a:xfrm>
                <a:off x="6676775" y="3494449"/>
                <a:ext cx="2253600" cy="133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latin typeface="Roboto"/>
                    <a:ea typeface="Roboto"/>
                    <a:cs typeface="Roboto"/>
                    <a:sym typeface="Roboto"/>
                  </a:rPr>
                  <a:t>Report Writing</a:t>
                </a:r>
                <a:endParaRPr b="1" sz="1300">
                  <a:latin typeface="Roboto"/>
                  <a:ea typeface="Roboto"/>
                  <a:cs typeface="Roboto"/>
                  <a:sym typeface="Roboto"/>
                </a:endParaRPr>
              </a:p>
              <a:p>
                <a:pPr indent="0" lvl="0" marL="0" rtl="0" algn="l">
                  <a:spcBef>
                    <a:spcPts val="0"/>
                  </a:spcBef>
                  <a:spcAft>
                    <a:spcPts val="0"/>
                  </a:spcAft>
                  <a:buNone/>
                </a:pPr>
                <a:r>
                  <a:t/>
                </a:r>
                <a:endParaRPr b="1" sz="1300">
                  <a:latin typeface="Roboto"/>
                  <a:ea typeface="Roboto"/>
                  <a:cs typeface="Roboto"/>
                  <a:sym typeface="Roboto"/>
                </a:endParaRPr>
              </a:p>
              <a:p>
                <a:pPr indent="0" lvl="0" marL="0" rtl="0" algn="l">
                  <a:spcBef>
                    <a:spcPts val="0"/>
                  </a:spcBef>
                  <a:spcAft>
                    <a:spcPts val="1600"/>
                  </a:spcAft>
                  <a:buNone/>
                </a:pPr>
                <a:r>
                  <a:rPr lang="en" sz="1300">
                    <a:latin typeface="Roboto"/>
                    <a:ea typeface="Roboto"/>
                    <a:cs typeface="Roboto"/>
                    <a:sym typeface="Roboto"/>
                  </a:rPr>
                  <a:t>P</a:t>
                </a:r>
                <a:r>
                  <a:rPr lang="en" sz="1300">
                    <a:latin typeface="Roboto"/>
                    <a:ea typeface="Roboto"/>
                    <a:cs typeface="Roboto"/>
                    <a:sym typeface="Roboto"/>
                  </a:rPr>
                  <a:t>ull all the insights together into one report</a:t>
                </a:r>
                <a:endParaRPr b="1" sz="1300">
                  <a:latin typeface="Roboto"/>
                  <a:ea typeface="Roboto"/>
                  <a:cs typeface="Roboto"/>
                  <a:sym typeface="Roboto"/>
                </a:endParaRPr>
              </a:p>
            </p:txBody>
          </p:sp>
        </p:grpSp>
      </p:grpSp>
      <p:grpSp>
        <p:nvGrpSpPr>
          <p:cNvPr id="224" name="Google Shape;224;p39"/>
          <p:cNvGrpSpPr/>
          <p:nvPr/>
        </p:nvGrpSpPr>
        <p:grpSpPr>
          <a:xfrm>
            <a:off x="483050" y="1271600"/>
            <a:ext cx="2395001" cy="1941200"/>
            <a:chOff x="496000" y="1645474"/>
            <a:chExt cx="2395001" cy="1941200"/>
          </a:xfrm>
        </p:grpSpPr>
        <p:sp>
          <p:nvSpPr>
            <p:cNvPr id="225" name="Google Shape;225;p39"/>
            <p:cNvSpPr/>
            <p:nvPr/>
          </p:nvSpPr>
          <p:spPr>
            <a:xfrm>
              <a:off x="932600" y="3079475"/>
              <a:ext cx="1958400" cy="133500"/>
            </a:xfrm>
            <a:prstGeom prst="rect">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39"/>
            <p:cNvGrpSpPr/>
            <p:nvPr/>
          </p:nvGrpSpPr>
          <p:grpSpPr>
            <a:xfrm>
              <a:off x="496000" y="1645474"/>
              <a:ext cx="2395000" cy="1941200"/>
              <a:chOff x="496000" y="1645474"/>
              <a:chExt cx="2395000" cy="1941200"/>
            </a:xfrm>
          </p:grpSpPr>
          <p:sp>
            <p:nvSpPr>
              <p:cNvPr id="227" name="Google Shape;227;p39"/>
              <p:cNvSpPr txBox="1"/>
              <p:nvPr/>
            </p:nvSpPr>
            <p:spPr>
              <a:xfrm>
                <a:off x="496000" y="3215274"/>
                <a:ext cx="13161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KICKOFF</a:t>
                </a:r>
                <a:endParaRPr b="1" sz="1200">
                  <a:latin typeface="Roboto"/>
                  <a:ea typeface="Roboto"/>
                  <a:cs typeface="Roboto"/>
                  <a:sym typeface="Roboto"/>
                </a:endParaRPr>
              </a:p>
            </p:txBody>
          </p:sp>
          <p:grpSp>
            <p:nvGrpSpPr>
              <p:cNvPr id="228" name="Google Shape;228;p39"/>
              <p:cNvGrpSpPr/>
              <p:nvPr/>
            </p:nvGrpSpPr>
            <p:grpSpPr>
              <a:xfrm>
                <a:off x="881025" y="2800065"/>
                <a:ext cx="92400" cy="411825"/>
                <a:chOff x="845575" y="2563700"/>
                <a:chExt cx="92400" cy="411825"/>
              </a:xfrm>
            </p:grpSpPr>
            <p:cxnSp>
              <p:nvCxnSpPr>
                <p:cNvPr id="229" name="Google Shape;229;p39"/>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30" name="Google Shape;230;p39"/>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39"/>
              <p:cNvSpPr txBox="1"/>
              <p:nvPr/>
            </p:nvSpPr>
            <p:spPr>
              <a:xfrm>
                <a:off x="780200" y="1645474"/>
                <a:ext cx="2110800" cy="143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latin typeface="Roboto"/>
                    <a:ea typeface="Roboto"/>
                    <a:cs typeface="Roboto"/>
                    <a:sym typeface="Roboto"/>
                  </a:rPr>
                  <a:t>#datathon kick-off</a:t>
                </a:r>
                <a:endParaRPr b="1" sz="1300">
                  <a:latin typeface="Roboto"/>
                  <a:ea typeface="Roboto"/>
                  <a:cs typeface="Roboto"/>
                  <a:sym typeface="Roboto"/>
                </a:endParaRPr>
              </a:p>
              <a:p>
                <a:pPr indent="0" lvl="0" marL="0" rtl="0" algn="l">
                  <a:spcBef>
                    <a:spcPts val="1600"/>
                  </a:spcBef>
                  <a:spcAft>
                    <a:spcPts val="1600"/>
                  </a:spcAft>
                  <a:buNone/>
                </a:pPr>
                <a:r>
                  <a:rPr lang="en" sz="1300">
                    <a:latin typeface="Roboto"/>
                    <a:ea typeface="Roboto"/>
                    <a:cs typeface="Roboto"/>
                    <a:sym typeface="Roboto"/>
                  </a:rPr>
                  <a:t>Outline business problem, review the data, and answer questions</a:t>
                </a:r>
                <a:endParaRPr sz="1300">
                  <a:latin typeface="Roboto"/>
                  <a:ea typeface="Roboto"/>
                  <a:cs typeface="Roboto"/>
                  <a:sym typeface="Roboto"/>
                </a:endParaRPr>
              </a:p>
            </p:txBody>
          </p:sp>
        </p:grpSp>
      </p:grpSp>
      <p:grpSp>
        <p:nvGrpSpPr>
          <p:cNvPr id="232" name="Google Shape;232;p39"/>
          <p:cNvGrpSpPr/>
          <p:nvPr/>
        </p:nvGrpSpPr>
        <p:grpSpPr>
          <a:xfrm>
            <a:off x="2512650" y="2328725"/>
            <a:ext cx="2501350" cy="2729250"/>
            <a:chOff x="2525600" y="2702599"/>
            <a:chExt cx="2501350" cy="2729250"/>
          </a:xfrm>
        </p:grpSpPr>
        <p:sp>
          <p:nvSpPr>
            <p:cNvPr id="233" name="Google Shape;233;p39"/>
            <p:cNvSpPr/>
            <p:nvPr/>
          </p:nvSpPr>
          <p:spPr>
            <a:xfrm>
              <a:off x="2890952" y="3079475"/>
              <a:ext cx="1958400" cy="133500"/>
            </a:xfrm>
            <a:prstGeom prst="rect">
              <a:avLst/>
            </a:prstGeom>
            <a:solidFill>
              <a:srgbClr val="085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 name="Google Shape;234;p39"/>
            <p:cNvGrpSpPr/>
            <p:nvPr/>
          </p:nvGrpSpPr>
          <p:grpSpPr>
            <a:xfrm>
              <a:off x="2525600" y="2702599"/>
              <a:ext cx="2501350" cy="2729250"/>
              <a:chOff x="2525600" y="2702599"/>
              <a:chExt cx="2501350" cy="2729250"/>
            </a:xfrm>
          </p:grpSpPr>
          <p:sp>
            <p:nvSpPr>
              <p:cNvPr id="235" name="Google Shape;235;p39"/>
              <p:cNvSpPr txBox="1"/>
              <p:nvPr/>
            </p:nvSpPr>
            <p:spPr>
              <a:xfrm>
                <a:off x="2525600" y="2702599"/>
                <a:ext cx="12993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THIS WEEKEND</a:t>
                </a:r>
                <a:endParaRPr b="1" sz="1200">
                  <a:latin typeface="Roboto"/>
                  <a:ea typeface="Roboto"/>
                  <a:cs typeface="Roboto"/>
                  <a:sym typeface="Roboto"/>
                </a:endParaRPr>
              </a:p>
            </p:txBody>
          </p:sp>
          <p:grpSp>
            <p:nvGrpSpPr>
              <p:cNvPr id="236" name="Google Shape;236;p39"/>
              <p:cNvGrpSpPr/>
              <p:nvPr/>
            </p:nvGrpSpPr>
            <p:grpSpPr>
              <a:xfrm rot="10800000">
                <a:off x="2849073" y="3079467"/>
                <a:ext cx="92400" cy="411825"/>
                <a:chOff x="2070100" y="2563700"/>
                <a:chExt cx="92400" cy="411825"/>
              </a:xfrm>
            </p:grpSpPr>
            <p:cxnSp>
              <p:nvCxnSpPr>
                <p:cNvPr id="237" name="Google Shape;237;p39"/>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38" name="Google Shape;238;p39"/>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39"/>
              <p:cNvSpPr txBox="1"/>
              <p:nvPr/>
            </p:nvSpPr>
            <p:spPr>
              <a:xfrm>
                <a:off x="2773350" y="3494449"/>
                <a:ext cx="2253600" cy="19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latin typeface="Roboto"/>
                    <a:ea typeface="Roboto"/>
                    <a:cs typeface="Roboto"/>
                    <a:sym typeface="Roboto"/>
                  </a:rPr>
                  <a:t>Analyze data &amp; check-in</a:t>
                </a:r>
                <a:endParaRPr b="1" sz="1300">
                  <a:latin typeface="Roboto"/>
                  <a:ea typeface="Roboto"/>
                  <a:cs typeface="Roboto"/>
                  <a:sym typeface="Roboto"/>
                </a:endParaRPr>
              </a:p>
              <a:p>
                <a:pPr indent="0" lvl="0" marL="0" rtl="0" algn="l">
                  <a:spcBef>
                    <a:spcPts val="0"/>
                  </a:spcBef>
                  <a:spcAft>
                    <a:spcPts val="0"/>
                  </a:spcAft>
                  <a:buNone/>
                </a:pPr>
                <a:r>
                  <a:t/>
                </a:r>
                <a:endParaRPr b="1" sz="1300">
                  <a:latin typeface="Roboto"/>
                  <a:ea typeface="Roboto"/>
                  <a:cs typeface="Roboto"/>
                  <a:sym typeface="Roboto"/>
                </a:endParaRPr>
              </a:p>
              <a:p>
                <a:pPr indent="0" lvl="0" marL="0" rtl="0" algn="l">
                  <a:spcBef>
                    <a:spcPts val="0"/>
                  </a:spcBef>
                  <a:spcAft>
                    <a:spcPts val="0"/>
                  </a:spcAft>
                  <a:buNone/>
                </a:pPr>
                <a:r>
                  <a:rPr lang="en" sz="1300">
                    <a:latin typeface="Roboto"/>
                    <a:ea typeface="Roboto"/>
                    <a:cs typeface="Roboto"/>
                    <a:sym typeface="Roboto"/>
                  </a:rPr>
                  <a:t>Work with your team to analyze the data, </a:t>
                </a:r>
                <a:r>
                  <a:rPr lang="en" sz="1300">
                    <a:solidFill>
                      <a:schemeClr val="dk1"/>
                    </a:solidFill>
                    <a:latin typeface="Roboto"/>
                    <a:ea typeface="Roboto"/>
                    <a:cs typeface="Roboto"/>
                    <a:sym typeface="Roboto"/>
                  </a:rPr>
                  <a:t>solve the business problem, </a:t>
                </a:r>
                <a:r>
                  <a:rPr lang="en" sz="1300">
                    <a:latin typeface="Roboto"/>
                    <a:ea typeface="Roboto"/>
                    <a:cs typeface="Roboto"/>
                    <a:sym typeface="Roboto"/>
                  </a:rPr>
                  <a:t>and create a presentation</a:t>
                </a:r>
                <a:endParaRPr sz="1300">
                  <a:latin typeface="Roboto"/>
                  <a:ea typeface="Roboto"/>
                  <a:cs typeface="Roboto"/>
                  <a:sym typeface="Roboto"/>
                </a:endParaRPr>
              </a:p>
              <a:p>
                <a:pPr indent="0" lvl="0" marL="0" rtl="0" algn="l">
                  <a:spcBef>
                    <a:spcPts val="1600"/>
                  </a:spcBef>
                  <a:spcAft>
                    <a:spcPts val="1600"/>
                  </a:spcAft>
                  <a:buNone/>
                </a:pPr>
                <a:r>
                  <a:t/>
                </a:r>
                <a:endParaRPr sz="1300">
                  <a:latin typeface="Roboto"/>
                  <a:ea typeface="Roboto"/>
                  <a:cs typeface="Roboto"/>
                  <a:sym typeface="Roboto"/>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0"/>
          <p:cNvSpPr txBox="1"/>
          <p:nvPr>
            <p:ph type="title"/>
          </p:nvPr>
        </p:nvSpPr>
        <p:spPr>
          <a:xfrm>
            <a:off x="228600" y="0"/>
            <a:ext cx="7739100" cy="7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accent6"/>
                </a:solidFill>
                <a:latin typeface="Roboto"/>
                <a:ea typeface="Roboto"/>
                <a:cs typeface="Roboto"/>
                <a:sym typeface="Roboto"/>
              </a:rPr>
              <a:t>Agenda</a:t>
            </a:r>
            <a:endParaRPr sz="3600">
              <a:latin typeface="Roboto"/>
              <a:ea typeface="Roboto"/>
              <a:cs typeface="Roboto"/>
              <a:sym typeface="Roboto"/>
            </a:endParaRPr>
          </a:p>
        </p:txBody>
      </p:sp>
      <p:sp>
        <p:nvSpPr>
          <p:cNvPr id="245" name="Google Shape;245;p40"/>
          <p:cNvSpPr txBox="1"/>
          <p:nvPr/>
        </p:nvSpPr>
        <p:spPr>
          <a:xfrm>
            <a:off x="120875" y="724650"/>
            <a:ext cx="8850300" cy="3483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19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b="1" lang="en" sz="1600">
                <a:solidFill>
                  <a:srgbClr val="222222"/>
                </a:solidFill>
                <a:highlight>
                  <a:srgbClr val="FFFFFF"/>
                </a:highlight>
              </a:rPr>
              <a:t>Saturday</a:t>
            </a:r>
            <a:endParaRPr b="1" sz="1600">
              <a:solidFill>
                <a:srgbClr val="222222"/>
              </a:solidFill>
              <a:highlight>
                <a:srgbClr val="FFFFFF"/>
              </a:highlight>
            </a:endParaRPr>
          </a:p>
          <a:p>
            <a:pPr indent="-298450" lvl="0" marL="596900" rtl="0" algn="l">
              <a:lnSpc>
                <a:spcPct val="115000"/>
              </a:lnSpc>
              <a:spcBef>
                <a:spcPts val="1000"/>
              </a:spcBef>
              <a:spcAft>
                <a:spcPts val="0"/>
              </a:spcAft>
              <a:buClr>
                <a:srgbClr val="222222"/>
              </a:buClr>
              <a:buSzPts val="1100"/>
              <a:buChar char="●"/>
            </a:pPr>
            <a:r>
              <a:rPr lang="en" sz="1100">
                <a:solidFill>
                  <a:srgbClr val="222222"/>
                </a:solidFill>
                <a:highlight>
                  <a:srgbClr val="FFFFFF"/>
                </a:highlight>
              </a:rPr>
              <a:t>9AM PST - Kick off - 90 mins</a:t>
            </a:r>
            <a:endParaRPr sz="1100">
              <a:solidFill>
                <a:srgbClr val="222222"/>
              </a:solidFill>
              <a:highlight>
                <a:srgbClr val="FFFFFF"/>
              </a:highlight>
            </a:endParaRPr>
          </a:p>
          <a:p>
            <a:pPr indent="-298450" lvl="0" marL="596900" rtl="0" algn="l">
              <a:lnSpc>
                <a:spcPct val="115000"/>
              </a:lnSpc>
              <a:spcBef>
                <a:spcPts val="0"/>
              </a:spcBef>
              <a:spcAft>
                <a:spcPts val="0"/>
              </a:spcAft>
              <a:buClr>
                <a:srgbClr val="222222"/>
              </a:buClr>
              <a:buSzPts val="1100"/>
              <a:buChar char="●"/>
            </a:pPr>
            <a:r>
              <a:rPr lang="en" sz="1100">
                <a:solidFill>
                  <a:srgbClr val="222222"/>
                </a:solidFill>
                <a:highlight>
                  <a:srgbClr val="FFFFFF"/>
                </a:highlight>
              </a:rPr>
              <a:t>11AM </a:t>
            </a:r>
            <a:r>
              <a:rPr lang="en" sz="1100">
                <a:solidFill>
                  <a:srgbClr val="222222"/>
                </a:solidFill>
                <a:highlight>
                  <a:schemeClr val="lt1"/>
                </a:highlight>
              </a:rPr>
              <a:t>PST </a:t>
            </a:r>
            <a:r>
              <a:rPr lang="en" sz="1100">
                <a:solidFill>
                  <a:srgbClr val="222222"/>
                </a:solidFill>
                <a:highlight>
                  <a:srgbClr val="FFFFFF"/>
                </a:highlight>
              </a:rPr>
              <a:t>- (Optional) Introduction to Python Exploratory Data Analysis - Natasha Mattson - WiDS (Vancouver)</a:t>
            </a:r>
            <a:endParaRPr sz="1100">
              <a:solidFill>
                <a:srgbClr val="222222"/>
              </a:solidFill>
              <a:highlight>
                <a:srgbClr val="FFFFFF"/>
              </a:highlight>
            </a:endParaRPr>
          </a:p>
          <a:p>
            <a:pPr indent="-298450" lvl="0" marL="596900" rtl="0" algn="l">
              <a:lnSpc>
                <a:spcPct val="115000"/>
              </a:lnSpc>
              <a:spcBef>
                <a:spcPts val="0"/>
              </a:spcBef>
              <a:spcAft>
                <a:spcPts val="0"/>
              </a:spcAft>
              <a:buClr>
                <a:srgbClr val="222222"/>
              </a:buClr>
              <a:buSzPts val="1100"/>
              <a:buChar char="●"/>
            </a:pPr>
            <a:r>
              <a:rPr lang="en" sz="1100">
                <a:solidFill>
                  <a:srgbClr val="222222"/>
                </a:solidFill>
                <a:highlight>
                  <a:srgbClr val="FFFFFF"/>
                </a:highlight>
              </a:rPr>
              <a:t>12PM </a:t>
            </a:r>
            <a:r>
              <a:rPr lang="en" sz="1100">
                <a:solidFill>
                  <a:srgbClr val="222222"/>
                </a:solidFill>
                <a:highlight>
                  <a:schemeClr val="lt1"/>
                </a:highlight>
              </a:rPr>
              <a:t>PST </a:t>
            </a:r>
            <a:r>
              <a:rPr lang="en" sz="1100">
                <a:solidFill>
                  <a:srgbClr val="222222"/>
                </a:solidFill>
                <a:highlight>
                  <a:srgbClr val="FFFFFF"/>
                </a:highlight>
              </a:rPr>
              <a:t>- Q&amp;A - 60 mins - each group at set time</a:t>
            </a:r>
            <a:endParaRPr sz="1100">
              <a:solidFill>
                <a:srgbClr val="222222"/>
              </a:solidFill>
              <a:highlight>
                <a:srgbClr val="FFFFFF"/>
              </a:highlight>
            </a:endParaRPr>
          </a:p>
          <a:p>
            <a:pPr indent="-298450" lvl="0" marL="596900" rtl="0" algn="l">
              <a:lnSpc>
                <a:spcPct val="115000"/>
              </a:lnSpc>
              <a:spcBef>
                <a:spcPts val="0"/>
              </a:spcBef>
              <a:spcAft>
                <a:spcPts val="0"/>
              </a:spcAft>
              <a:buClr>
                <a:srgbClr val="222222"/>
              </a:buClr>
              <a:buSzPts val="1100"/>
              <a:buChar char="●"/>
            </a:pPr>
            <a:r>
              <a:rPr lang="en" sz="1100">
                <a:solidFill>
                  <a:srgbClr val="222222"/>
                </a:solidFill>
                <a:highlight>
                  <a:srgbClr val="FFFFFF"/>
                </a:highlight>
              </a:rPr>
              <a:t>1PM </a:t>
            </a:r>
            <a:r>
              <a:rPr lang="en" sz="1100">
                <a:solidFill>
                  <a:srgbClr val="222222"/>
                </a:solidFill>
                <a:highlight>
                  <a:schemeClr val="lt1"/>
                </a:highlight>
              </a:rPr>
              <a:t>PST </a:t>
            </a:r>
            <a:r>
              <a:rPr lang="en" sz="1100">
                <a:solidFill>
                  <a:srgbClr val="222222"/>
                </a:solidFill>
                <a:highlight>
                  <a:srgbClr val="FFFFFF"/>
                </a:highlight>
              </a:rPr>
              <a:t>- </a:t>
            </a:r>
            <a:r>
              <a:rPr lang="en" sz="1100">
                <a:solidFill>
                  <a:srgbClr val="222222"/>
                </a:solidFill>
                <a:highlight>
                  <a:schemeClr val="lt1"/>
                </a:highlight>
              </a:rPr>
              <a:t>(Optional) </a:t>
            </a:r>
            <a:r>
              <a:rPr lang="en" sz="1100">
                <a:solidFill>
                  <a:srgbClr val="222222"/>
                </a:solidFill>
                <a:highlight>
                  <a:srgbClr val="FFFFFF"/>
                </a:highlight>
              </a:rPr>
              <a:t>Introduction to Tidyverse (R)  - Tyler Kolisnik (UBC PhD)</a:t>
            </a:r>
            <a:endParaRPr sz="1100">
              <a:solidFill>
                <a:srgbClr val="222222"/>
              </a:solidFill>
              <a:highlight>
                <a:srgbClr val="FFFFFF"/>
              </a:highlight>
            </a:endParaRPr>
          </a:p>
          <a:p>
            <a:pPr indent="-298450" lvl="0" marL="596900" rtl="0" algn="l">
              <a:lnSpc>
                <a:spcPct val="115000"/>
              </a:lnSpc>
              <a:spcBef>
                <a:spcPts val="0"/>
              </a:spcBef>
              <a:spcAft>
                <a:spcPts val="0"/>
              </a:spcAft>
              <a:buClr>
                <a:srgbClr val="222222"/>
              </a:buClr>
              <a:buSzPts val="1100"/>
              <a:buChar char="●"/>
            </a:pPr>
            <a:r>
              <a:rPr lang="en" sz="1100">
                <a:solidFill>
                  <a:srgbClr val="222222"/>
                </a:solidFill>
                <a:highlight>
                  <a:srgbClr val="FFFFFF"/>
                </a:highlight>
              </a:rPr>
              <a:t>4PM </a:t>
            </a:r>
            <a:r>
              <a:rPr lang="en" sz="1100">
                <a:solidFill>
                  <a:srgbClr val="222222"/>
                </a:solidFill>
                <a:highlight>
                  <a:schemeClr val="lt1"/>
                </a:highlight>
              </a:rPr>
              <a:t>PST </a:t>
            </a:r>
            <a:r>
              <a:rPr lang="en" sz="1100">
                <a:solidFill>
                  <a:srgbClr val="222222"/>
                </a:solidFill>
                <a:highlight>
                  <a:srgbClr val="FFFFFF"/>
                </a:highlight>
              </a:rPr>
              <a:t>- Check in </a:t>
            </a:r>
            <a:endParaRPr sz="1100">
              <a:solidFill>
                <a:srgbClr val="222222"/>
              </a:solidFill>
              <a:highlight>
                <a:srgbClr val="FFFFFF"/>
              </a:highlight>
            </a:endParaRPr>
          </a:p>
          <a:p>
            <a:pPr indent="0" lvl="0" marL="0" rtl="0" algn="l">
              <a:lnSpc>
                <a:spcPct val="115000"/>
              </a:lnSpc>
              <a:spcBef>
                <a:spcPts val="1000"/>
              </a:spcBef>
              <a:spcAft>
                <a:spcPts val="0"/>
              </a:spcAft>
              <a:buNone/>
            </a:pPr>
            <a:r>
              <a:rPr b="1" lang="en" sz="1600">
                <a:solidFill>
                  <a:srgbClr val="222222"/>
                </a:solidFill>
                <a:highlight>
                  <a:srgbClr val="FFFFFF"/>
                </a:highlight>
              </a:rPr>
              <a:t>Sunday</a:t>
            </a:r>
            <a:endParaRPr sz="1100">
              <a:solidFill>
                <a:srgbClr val="222222"/>
              </a:solidFill>
              <a:highlight>
                <a:srgbClr val="FFFFFF"/>
              </a:highlight>
            </a:endParaRPr>
          </a:p>
          <a:p>
            <a:pPr indent="-298450" lvl="0" marL="596900" rtl="0" algn="l">
              <a:lnSpc>
                <a:spcPct val="115000"/>
              </a:lnSpc>
              <a:spcBef>
                <a:spcPts val="1000"/>
              </a:spcBef>
              <a:spcAft>
                <a:spcPts val="0"/>
              </a:spcAft>
              <a:buClr>
                <a:srgbClr val="222222"/>
              </a:buClr>
              <a:buSzPts val="1100"/>
              <a:buChar char="●"/>
            </a:pPr>
            <a:r>
              <a:rPr lang="en" sz="1100">
                <a:solidFill>
                  <a:srgbClr val="222222"/>
                </a:solidFill>
                <a:highlight>
                  <a:srgbClr val="FFFFFF"/>
                </a:highlight>
              </a:rPr>
              <a:t>1PM </a:t>
            </a:r>
            <a:r>
              <a:rPr lang="en" sz="1100">
                <a:solidFill>
                  <a:srgbClr val="222222"/>
                </a:solidFill>
                <a:highlight>
                  <a:schemeClr val="lt1"/>
                </a:highlight>
              </a:rPr>
              <a:t>PST </a:t>
            </a:r>
            <a:r>
              <a:rPr lang="en" sz="1100">
                <a:solidFill>
                  <a:srgbClr val="222222"/>
                </a:solidFill>
                <a:highlight>
                  <a:srgbClr val="FFFFFF"/>
                </a:highlight>
              </a:rPr>
              <a:t>- Check in (optional)</a:t>
            </a:r>
            <a:endParaRPr sz="1100">
              <a:solidFill>
                <a:srgbClr val="222222"/>
              </a:solidFill>
              <a:highlight>
                <a:srgbClr val="FFFFFF"/>
              </a:highlight>
            </a:endParaRPr>
          </a:p>
          <a:p>
            <a:pPr indent="-298450" lvl="0" marL="596900" rtl="0" algn="l">
              <a:lnSpc>
                <a:spcPct val="115000"/>
              </a:lnSpc>
              <a:spcBef>
                <a:spcPts val="0"/>
              </a:spcBef>
              <a:spcAft>
                <a:spcPts val="0"/>
              </a:spcAft>
              <a:buClr>
                <a:srgbClr val="222222"/>
              </a:buClr>
              <a:buSzPts val="1100"/>
              <a:buChar char="●"/>
            </a:pPr>
            <a:r>
              <a:rPr lang="en" sz="1100">
                <a:solidFill>
                  <a:srgbClr val="222222"/>
                </a:solidFill>
                <a:highlight>
                  <a:srgbClr val="FFFFFF"/>
                </a:highlight>
              </a:rPr>
              <a:t>4PM </a:t>
            </a:r>
            <a:r>
              <a:rPr lang="en" sz="1100">
                <a:solidFill>
                  <a:srgbClr val="222222"/>
                </a:solidFill>
                <a:highlight>
                  <a:schemeClr val="lt1"/>
                </a:highlight>
              </a:rPr>
              <a:t>PST </a:t>
            </a:r>
            <a:r>
              <a:rPr lang="en" sz="1100">
                <a:solidFill>
                  <a:srgbClr val="222222"/>
                </a:solidFill>
                <a:highlight>
                  <a:srgbClr val="FFFFFF"/>
                </a:highlight>
              </a:rPr>
              <a:t>- Presentation &amp; Prizes</a:t>
            </a:r>
            <a:endParaRPr sz="1100">
              <a:solidFill>
                <a:srgbClr val="222222"/>
              </a:solidFill>
              <a:highlight>
                <a:srgbClr val="FFFFFF"/>
              </a:highlight>
            </a:endParaRPr>
          </a:p>
          <a:p>
            <a:pPr indent="0" lvl="0" marL="0" rtl="0" algn="l">
              <a:spcBef>
                <a:spcPts val="1000"/>
              </a:spcBef>
              <a:spcAft>
                <a:spcPts val="0"/>
              </a:spcAft>
              <a:buNone/>
            </a:pPr>
            <a:r>
              <a:t/>
            </a:r>
            <a:endParaRPr sz="1900">
              <a:solidFill>
                <a:schemeClr val="dk1"/>
              </a:solidFill>
              <a:latin typeface="Raleway"/>
              <a:ea typeface="Raleway"/>
              <a:cs typeface="Raleway"/>
              <a:sym typeface="Raleway"/>
            </a:endParaRPr>
          </a:p>
          <a:p>
            <a:pPr indent="0" lvl="0" marL="0" rtl="0" algn="l">
              <a:spcBef>
                <a:spcPts val="0"/>
              </a:spcBef>
              <a:spcAft>
                <a:spcPts val="0"/>
              </a:spcAft>
              <a:buNone/>
            </a:pPr>
            <a:r>
              <a:t/>
            </a:r>
            <a:endParaRPr sz="2000">
              <a:latin typeface="Raleway"/>
              <a:ea typeface="Raleway"/>
              <a:cs typeface="Raleway"/>
              <a:sym typeface="Raleway"/>
            </a:endParaRPr>
          </a:p>
        </p:txBody>
      </p:sp>
      <p:sp>
        <p:nvSpPr>
          <p:cNvPr id="246" name="Google Shape;246;p40"/>
          <p:cNvSpPr txBox="1"/>
          <p:nvPr>
            <p:ph idx="12" type="sldNum"/>
          </p:nvPr>
        </p:nvSpPr>
        <p:spPr>
          <a:xfrm>
            <a:off x="8637600" y="4310025"/>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Dark">
  <a:themeElements>
    <a:clrScheme name="DFG 1">
      <a:dk1>
        <a:srgbClr val="000000"/>
      </a:dk1>
      <a:lt1>
        <a:srgbClr val="FFFFFF"/>
      </a:lt1>
      <a:dk2>
        <a:srgbClr val="17406D"/>
      </a:dk2>
      <a:lt2>
        <a:srgbClr val="DBEFF9"/>
      </a:lt2>
      <a:accent1>
        <a:srgbClr val="000000"/>
      </a:accent1>
      <a:accent2>
        <a:srgbClr val="88C048"/>
      </a:accent2>
      <a:accent3>
        <a:srgbClr val="F18268"/>
      </a:accent3>
      <a:accent4>
        <a:srgbClr val="A986BA"/>
      </a:accent4>
      <a:accent5>
        <a:srgbClr val="70CFF2"/>
      </a:accent5>
      <a:accent6>
        <a:srgbClr val="008E00"/>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